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39"/>
  </p:notesMasterIdLst>
  <p:sldIdLst>
    <p:sldId id="259" r:id="rId2"/>
    <p:sldId id="275" r:id="rId3"/>
    <p:sldId id="266" r:id="rId4"/>
    <p:sldId id="274" r:id="rId5"/>
    <p:sldId id="305" r:id="rId6"/>
    <p:sldId id="287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281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9" r:id="rId27"/>
    <p:sldId id="330" r:id="rId28"/>
    <p:sldId id="331" r:id="rId29"/>
    <p:sldId id="332" r:id="rId30"/>
    <p:sldId id="328" r:id="rId31"/>
    <p:sldId id="324" r:id="rId32"/>
    <p:sldId id="325" r:id="rId33"/>
    <p:sldId id="326" r:id="rId34"/>
    <p:sldId id="327" r:id="rId35"/>
    <p:sldId id="333" r:id="rId36"/>
    <p:sldId id="336" r:id="rId37"/>
    <p:sldId id="335" r:id="rId3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4065" userDrawn="1">
          <p15:clr>
            <a:srgbClr val="A4A3A4"/>
          </p15:clr>
        </p15:guide>
        <p15:guide id="3" orient="horz" pos="2659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pos="11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0"/>
    <a:srgbClr val="00336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08" autoAdjust="0"/>
    <p:restoredTop sz="94286" autoAdjust="0"/>
  </p:normalViewPr>
  <p:slideViewPr>
    <p:cSldViewPr snapToGrid="0" snapToObjects="1">
      <p:cViewPr varScale="1">
        <p:scale>
          <a:sx n="70" d="100"/>
          <a:sy n="70" d="100"/>
        </p:scale>
        <p:origin x="72" y="168"/>
      </p:cViewPr>
      <p:guideLst>
        <p:guide pos="3840"/>
        <p:guide orient="horz" pos="4065"/>
        <p:guide orient="horz" pos="2659"/>
        <p:guide orient="horz" pos="2160"/>
        <p:guide pos="11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B6975-77B7-47C0-AA5B-5B0EA20DF42D}" type="datetimeFigureOut">
              <a:rPr lang="zh-CN" altLang="en-US" smtClean="0"/>
              <a:t>2019/5/19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4346B-91D8-4B17-849A-B30FD62EA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204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4346B-91D8-4B17-849A-B30FD62EAA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804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4346B-91D8-4B17-849A-B30FD62EAAA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108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4346B-91D8-4B17-849A-B30FD62EAAA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008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4346B-91D8-4B17-849A-B30FD62EAAA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681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4346B-91D8-4B17-849A-B30FD62EAAA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221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4346B-91D8-4B17-849A-B30FD62EAAA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115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4346B-91D8-4B17-849A-B30FD62EAAA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219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4346B-91D8-4B17-849A-B30FD62EAAA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492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4346B-91D8-4B17-849A-B30FD62EAAA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756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4346B-91D8-4B17-849A-B30FD62EAAA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12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4346B-91D8-4B17-849A-B30FD62EAAA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364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55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364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952455" y="-12701"/>
            <a:ext cx="1049298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75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75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01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27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79" r:id="rId3"/>
    <p:sldLayoutId id="2147483680" r:id="rId4"/>
    <p:sldLayoutId id="2147483681" r:id="rId5"/>
    <p:sldLayoutId id="2147483682" r:id="rId6"/>
    <p:sldLayoutId id="2147483662" r:id="rId7"/>
    <p:sldLayoutId id="21474836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A010C09-5707-455A-A98F-13A4D6723A19}"/>
              </a:ext>
            </a:extLst>
          </p:cNvPr>
          <p:cNvSpPr txBox="1"/>
          <p:nvPr/>
        </p:nvSpPr>
        <p:spPr>
          <a:xfrm>
            <a:off x="1855075" y="1674674"/>
            <a:ext cx="85028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Categorical Data Analysis on the Factors that Affect Employee</a:t>
            </a:r>
            <a:r>
              <a:rPr kumimoji="1" lang="zh-CN" altLang="en-US" sz="36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Turnover in a Company</a:t>
            </a:r>
            <a:endParaRPr lang="zh-CN" altLang="en-US" sz="36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A6CE47-1BD4-4A97-9891-859902DBDB73}"/>
              </a:ext>
            </a:extLst>
          </p:cNvPr>
          <p:cNvSpPr txBox="1"/>
          <p:nvPr/>
        </p:nvSpPr>
        <p:spPr>
          <a:xfrm>
            <a:off x="2921876" y="4046483"/>
            <a:ext cx="63587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 Xi 1530005013</a:t>
            </a:r>
          </a:p>
          <a:p>
            <a:pPr algn="ctr"/>
            <a:r>
              <a:rPr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TIAN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1530005029</a:t>
            </a:r>
          </a:p>
          <a:p>
            <a:pPr algn="ctr"/>
            <a:r>
              <a:rPr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WANG </a:t>
            </a:r>
            <a:r>
              <a:rPr lang="en-US" altLang="zh-CN" sz="2000" dirty="0" err="1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Mengmeng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1530005030</a:t>
            </a:r>
          </a:p>
          <a:p>
            <a:pPr algn="ctr"/>
            <a:r>
              <a:rPr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 </a:t>
            </a:r>
            <a:r>
              <a:rPr lang="en-US" altLang="zh-CN" sz="2000" dirty="0" err="1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Guizhi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1530005031</a:t>
            </a:r>
          </a:p>
          <a:p>
            <a:pPr algn="ctr"/>
            <a:r>
              <a:rPr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XIE </a:t>
            </a:r>
            <a:r>
              <a:rPr lang="en-US" altLang="zh-CN" sz="2000" dirty="0" err="1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Weiyan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1530005037</a:t>
            </a:r>
          </a:p>
          <a:p>
            <a:pPr algn="ctr"/>
            <a:r>
              <a:rPr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</a:t>
            </a:r>
            <a:r>
              <a:rPr lang="en-US" altLang="zh-CN" sz="2000" dirty="0" err="1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Jianyi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1530005049</a:t>
            </a:r>
          </a:p>
        </p:txBody>
      </p:sp>
    </p:spTree>
    <p:extLst>
      <p:ext uri="{BB962C8B-B14F-4D97-AF65-F5344CB8AC3E}">
        <p14:creationId xmlns:p14="http://schemas.microsoft.com/office/powerpoint/2010/main" val="4218123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E51E6DB0-D312-4C39-ADE1-1D98683CF5D4}"/>
              </a:ext>
            </a:extLst>
          </p:cNvPr>
          <p:cNvGrpSpPr/>
          <p:nvPr/>
        </p:nvGrpSpPr>
        <p:grpSpPr>
          <a:xfrm>
            <a:off x="634592" y="2222340"/>
            <a:ext cx="2999865" cy="2421545"/>
            <a:chOff x="5310760" y="506850"/>
            <a:chExt cx="2999865" cy="242154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/>
            <a:srcRect l="54115" t="14479" r="4250" b="12370"/>
            <a:stretch/>
          </p:blipFill>
          <p:spPr>
            <a:xfrm>
              <a:off x="5513409" y="506850"/>
              <a:ext cx="2606153" cy="2421545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F67CCBF-6937-4CFC-9B2F-EAAABE4F58D5}"/>
                </a:ext>
              </a:extLst>
            </p:cNvPr>
            <p:cNvSpPr/>
            <p:nvPr/>
          </p:nvSpPr>
          <p:spPr>
            <a:xfrm>
              <a:off x="5310760" y="1456012"/>
              <a:ext cx="29998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visualization</a:t>
              </a:r>
              <a:endParaRPr lang="zh-CN" altLang="en-US" sz="28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CCDB1C95-7DE1-4F3F-94A2-A99889950305}"/>
              </a:ext>
            </a:extLst>
          </p:cNvPr>
          <p:cNvSpPr/>
          <p:nvPr/>
        </p:nvSpPr>
        <p:spPr>
          <a:xfrm>
            <a:off x="4255442" y="428262"/>
            <a:ext cx="34219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Turnover V.S. Project</a:t>
            </a:r>
            <a:r>
              <a:rPr kumimoji="1" lang="zh-CN" altLang="en-US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endParaRPr kumimoji="1" lang="zh-CN" altLang="en-US" sz="20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A88308-4F45-4709-9D90-0FAFCA93E6A4}"/>
              </a:ext>
            </a:extLst>
          </p:cNvPr>
          <p:cNvSpPr txBox="1"/>
          <p:nvPr/>
        </p:nvSpPr>
        <p:spPr>
          <a:xfrm>
            <a:off x="4267017" y="4768575"/>
            <a:ext cx="80368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than half of the employees with 2,6, and 7 projects left the company </a:t>
            </a:r>
          </a:p>
          <a:p>
            <a:r>
              <a:rPr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Majority of the employees who did not leave the company had 3,4, and 5 projects All of the employees with 7 projects left the company </a:t>
            </a:r>
          </a:p>
          <a:p>
            <a:r>
              <a:rPr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an increase in employee turnover rate as project count increases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5815B8-F642-43EE-BC80-8995D5A04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80" y="990418"/>
            <a:ext cx="3962400" cy="369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3356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E51E6DB0-D312-4C39-ADE1-1D98683CF5D4}"/>
              </a:ext>
            </a:extLst>
          </p:cNvPr>
          <p:cNvGrpSpPr/>
          <p:nvPr/>
        </p:nvGrpSpPr>
        <p:grpSpPr>
          <a:xfrm>
            <a:off x="634592" y="2222340"/>
            <a:ext cx="2999865" cy="2421545"/>
            <a:chOff x="5310760" y="506850"/>
            <a:chExt cx="2999865" cy="242154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/>
            <a:srcRect l="54115" t="14479" r="4250" b="12370"/>
            <a:stretch/>
          </p:blipFill>
          <p:spPr>
            <a:xfrm>
              <a:off x="5513409" y="506850"/>
              <a:ext cx="2606153" cy="2421545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F67CCBF-6937-4CFC-9B2F-EAAABE4F58D5}"/>
                </a:ext>
              </a:extLst>
            </p:cNvPr>
            <p:cNvSpPr/>
            <p:nvPr/>
          </p:nvSpPr>
          <p:spPr>
            <a:xfrm>
              <a:off x="5310760" y="1456012"/>
              <a:ext cx="29998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visualization</a:t>
              </a:r>
              <a:endParaRPr lang="zh-CN" altLang="en-US" sz="28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CCDB1C95-7DE1-4F3F-94A2-A99889950305}"/>
              </a:ext>
            </a:extLst>
          </p:cNvPr>
          <p:cNvSpPr/>
          <p:nvPr/>
        </p:nvSpPr>
        <p:spPr>
          <a:xfrm>
            <a:off x="4267017" y="682910"/>
            <a:ext cx="55427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Turnover V.S. Experience in company( unit: </a:t>
            </a:r>
            <a:r>
              <a:rPr kumimoji="1" lang="en-US" altLang="zh-CN" sz="2000" dirty="0" err="1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yr</a:t>
            </a:r>
            <a:r>
              <a:rPr kumimoji="1"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1" lang="zh-CN" altLang="en-US" sz="20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A88308-4F45-4709-9D90-0FAFCA93E6A4}"/>
              </a:ext>
            </a:extLst>
          </p:cNvPr>
          <p:cNvSpPr txBox="1"/>
          <p:nvPr/>
        </p:nvSpPr>
        <p:spPr>
          <a:xfrm>
            <a:off x="4267017" y="5631449"/>
            <a:ext cx="8036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employees who have spent 3~5 years in the company are more likely to leave the company.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72EA789-A2ED-4109-B23C-5DB854384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25" y="1500833"/>
            <a:ext cx="4102100" cy="382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2573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E51E6DB0-D312-4C39-ADE1-1D98683CF5D4}"/>
              </a:ext>
            </a:extLst>
          </p:cNvPr>
          <p:cNvGrpSpPr/>
          <p:nvPr/>
        </p:nvGrpSpPr>
        <p:grpSpPr>
          <a:xfrm>
            <a:off x="1187323" y="101731"/>
            <a:ext cx="9840503" cy="2051155"/>
            <a:chOff x="1187323" y="483700"/>
            <a:chExt cx="9840503" cy="205115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l="54115" t="14479" r="4250" b="12370"/>
            <a:stretch/>
          </p:blipFill>
          <p:spPr>
            <a:xfrm>
              <a:off x="5003502" y="483700"/>
              <a:ext cx="2207526" cy="2051155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F67CCBF-6937-4CFC-9B2F-EAAABE4F58D5}"/>
                </a:ext>
              </a:extLst>
            </p:cNvPr>
            <p:cNvSpPr/>
            <p:nvPr/>
          </p:nvSpPr>
          <p:spPr>
            <a:xfrm>
              <a:off x="1187323" y="1237118"/>
              <a:ext cx="984050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Discretization on </a:t>
              </a:r>
              <a:r>
                <a:rPr kumimoji="1"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</a:t>
              </a:r>
              <a:r>
                <a:rPr kumimoji="1" lang="zh-CN" altLang="en-US" sz="2800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Count and Experience in company </a:t>
              </a:r>
              <a:endParaRPr lang="zh-CN" altLang="en-US" sz="28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3BF5D5E-58EE-464A-B093-47B9B6ED1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43" y="2276913"/>
            <a:ext cx="7906871" cy="20836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E7F983-A441-4C87-A81C-4E67958E27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43" y="4497747"/>
            <a:ext cx="8207188" cy="202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9604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B145F23-AB76-49CD-9BDA-A89DCCDDB16D}"/>
              </a:ext>
            </a:extLst>
          </p:cNvPr>
          <p:cNvSpPr/>
          <p:nvPr/>
        </p:nvSpPr>
        <p:spPr>
          <a:xfrm>
            <a:off x="4199494" y="3440009"/>
            <a:ext cx="38101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2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Logistic</a:t>
            </a:r>
            <a:r>
              <a:rPr kumimoji="1" lang="zh-CN" altLang="en-US" sz="32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Regression</a:t>
            </a:r>
            <a:endParaRPr kumimoji="1" lang="zh-CN" altLang="en-US" sz="3200" dirty="0">
              <a:solidFill>
                <a:srgbClr val="003366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F922EC-6CB1-419A-B817-9598B5B67772}"/>
              </a:ext>
            </a:extLst>
          </p:cNvPr>
          <p:cNvSpPr txBox="1"/>
          <p:nvPr/>
        </p:nvSpPr>
        <p:spPr>
          <a:xfrm>
            <a:off x="4971392" y="2554014"/>
            <a:ext cx="2343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TWO</a:t>
            </a:r>
            <a:endParaRPr lang="zh-CN" altLang="en-US" sz="32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251EE76-16FF-4C6D-B925-E446F7C9FDF3}"/>
              </a:ext>
            </a:extLst>
          </p:cNvPr>
          <p:cNvCxnSpPr>
            <a:cxnSpLocks/>
          </p:cNvCxnSpPr>
          <p:nvPr/>
        </p:nvCxnSpPr>
        <p:spPr>
          <a:xfrm>
            <a:off x="4961948" y="3096749"/>
            <a:ext cx="2259724" cy="0"/>
          </a:xfrm>
          <a:prstGeom prst="line">
            <a:avLst/>
          </a:prstGeom>
          <a:ln w="38100">
            <a:solidFill>
              <a:srgbClr val="00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11930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CAA29F6-73E8-4AFF-92EA-F6729F6AC5E3}"/>
              </a:ext>
            </a:extLst>
          </p:cNvPr>
          <p:cNvSpPr txBox="1"/>
          <p:nvPr/>
        </p:nvSpPr>
        <p:spPr>
          <a:xfrm>
            <a:off x="3550836" y="3136612"/>
            <a:ext cx="1356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sz="32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odel</a:t>
            </a:r>
            <a:endParaRPr lang="zh-CN" altLang="en-US" sz="32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7242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E51E6DB0-D312-4C39-ADE1-1D98683CF5D4}"/>
              </a:ext>
            </a:extLst>
          </p:cNvPr>
          <p:cNvGrpSpPr/>
          <p:nvPr/>
        </p:nvGrpSpPr>
        <p:grpSpPr>
          <a:xfrm>
            <a:off x="3655572" y="124885"/>
            <a:ext cx="4898115" cy="1319254"/>
            <a:chOff x="3655572" y="506851"/>
            <a:chExt cx="4898115" cy="13192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l="54115" t="14479" r="4250" b="12370"/>
            <a:stretch/>
          </p:blipFill>
          <p:spPr>
            <a:xfrm>
              <a:off x="5397661" y="506851"/>
              <a:ext cx="1419828" cy="1319254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F67CCBF-6937-4CFC-9B2F-EAAABE4F58D5}"/>
                </a:ext>
              </a:extLst>
            </p:cNvPr>
            <p:cNvSpPr/>
            <p:nvPr/>
          </p:nvSpPr>
          <p:spPr>
            <a:xfrm>
              <a:off x="3655572" y="897239"/>
              <a:ext cx="489811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Full model(without interaction)</a:t>
              </a:r>
              <a:r>
                <a:rPr kumimoji="1" lang="zh-CN" altLang="en-US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2F6A8FF-022D-4012-878C-512A18267998}"/>
              </a:ext>
            </a:extLst>
          </p:cNvPr>
          <p:cNvGrpSpPr/>
          <p:nvPr/>
        </p:nvGrpSpPr>
        <p:grpSpPr>
          <a:xfrm>
            <a:off x="864767" y="1488354"/>
            <a:ext cx="10492311" cy="5263321"/>
            <a:chOff x="899492" y="1488354"/>
            <a:chExt cx="10492311" cy="526332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8DFB60A-98FA-438A-84C5-4CD005B20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72" r="30720" b="-1"/>
            <a:stretch/>
          </p:blipFill>
          <p:spPr>
            <a:xfrm>
              <a:off x="899492" y="1488354"/>
              <a:ext cx="10393017" cy="89452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1C7C237-5F6D-4014-A165-C9623CF3A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7474" y="2382875"/>
              <a:ext cx="5207000" cy="43688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12021A0-E185-42F5-AB5A-7701CDBD7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38703" y="2337093"/>
              <a:ext cx="5753100" cy="1397000"/>
            </a:xfrm>
            <a:prstGeom prst="rect">
              <a:avLst/>
            </a:prstGeom>
          </p:spPr>
        </p:pic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06B89AA-E06D-4404-8106-1AB8FE95D268}"/>
                </a:ext>
              </a:extLst>
            </p:cNvPr>
            <p:cNvSpPr/>
            <p:nvPr/>
          </p:nvSpPr>
          <p:spPr>
            <a:xfrm>
              <a:off x="5943600" y="3586063"/>
              <a:ext cx="635000" cy="148030"/>
            </a:xfrm>
            <a:prstGeom prst="ellipse">
              <a:avLst/>
            </a:prstGeom>
            <a:noFill/>
            <a:ln w="19050"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" name="肘形连接符 16">
              <a:extLst>
                <a:ext uri="{FF2B5EF4-FFF2-40B4-BE49-F238E27FC236}">
                  <a16:creationId xmlns:a16="http://schemas.microsoft.com/office/drawing/2014/main" id="{13D461C5-0DAF-46C5-A0FA-9A44F225DA68}"/>
                </a:ext>
              </a:extLst>
            </p:cNvPr>
            <p:cNvCxnSpPr>
              <a:cxnSpLocks/>
              <a:stCxn id="9" idx="4"/>
              <a:endCxn id="11" idx="1"/>
            </p:cNvCxnSpPr>
            <p:nvPr/>
          </p:nvCxnSpPr>
          <p:spPr>
            <a:xfrm rot="16200000" flipH="1">
              <a:off x="6411911" y="3583281"/>
              <a:ext cx="293325" cy="594947"/>
            </a:xfrm>
            <a:prstGeom prst="bentConnector2">
              <a:avLst/>
            </a:prstGeom>
            <a:ln w="19050">
              <a:solidFill>
                <a:srgbClr val="0033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EB38F0D-0291-450F-8022-93B05DD32E22}"/>
                </a:ext>
              </a:extLst>
            </p:cNvPr>
            <p:cNvSpPr txBox="1"/>
            <p:nvPr/>
          </p:nvSpPr>
          <p:spPr>
            <a:xfrm>
              <a:off x="6856047" y="3827363"/>
              <a:ext cx="1346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AIC=8955</a:t>
              </a:r>
              <a:endParaRPr kumimoji="1" lang="zh-CN" altLang="en-US" sz="2000" b="1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952741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E51E6DB0-D312-4C39-ADE1-1D98683CF5D4}"/>
              </a:ext>
            </a:extLst>
          </p:cNvPr>
          <p:cNvGrpSpPr/>
          <p:nvPr/>
        </p:nvGrpSpPr>
        <p:grpSpPr>
          <a:xfrm>
            <a:off x="4801465" y="124885"/>
            <a:ext cx="2598902" cy="1319254"/>
            <a:chOff x="4801465" y="506851"/>
            <a:chExt cx="2598902" cy="13192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l="54115" t="14479" r="4250" b="12370"/>
            <a:stretch/>
          </p:blipFill>
          <p:spPr>
            <a:xfrm>
              <a:off x="5397661" y="506851"/>
              <a:ext cx="1419828" cy="1319254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F67CCBF-6937-4CFC-9B2F-EAAABE4F58D5}"/>
                </a:ext>
              </a:extLst>
            </p:cNvPr>
            <p:cNvSpPr/>
            <p:nvPr/>
          </p:nvSpPr>
          <p:spPr>
            <a:xfrm>
              <a:off x="4801465" y="897239"/>
              <a:ext cx="259890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Simpler</a:t>
              </a:r>
              <a:r>
                <a:rPr kumimoji="1" lang="zh-CN" altLang="en-US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model</a:t>
              </a:r>
              <a:endParaRPr kumimoji="1" lang="zh-CN" altLang="en-US" sz="28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4F26A49-D2B6-4E47-A0EC-04E3981C142C}"/>
              </a:ext>
            </a:extLst>
          </p:cNvPr>
          <p:cNvGrpSpPr/>
          <p:nvPr/>
        </p:nvGrpSpPr>
        <p:grpSpPr>
          <a:xfrm>
            <a:off x="959644" y="1853353"/>
            <a:ext cx="10280717" cy="4348116"/>
            <a:chOff x="415636" y="1853353"/>
            <a:chExt cx="10280717" cy="4348116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8D1981B-91FB-45A2-A121-FD240C3760C1}"/>
                </a:ext>
              </a:extLst>
            </p:cNvPr>
            <p:cNvSpPr txBox="1"/>
            <p:nvPr/>
          </p:nvSpPr>
          <p:spPr>
            <a:xfrm>
              <a:off x="415636" y="1853353"/>
              <a:ext cx="16385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Backward</a:t>
              </a:r>
              <a:r>
                <a:rPr kumimoji="1" lang="zh-CN" altLang="en-US" sz="20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： 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67D33FD-B5B1-4E88-8210-AEA96DCFC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2909" y="1853353"/>
              <a:ext cx="8433444" cy="454388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2547FB3-DEDE-4539-880D-A865717DC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2909" y="2708648"/>
              <a:ext cx="8433444" cy="34928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471897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E51E6DB0-D312-4C39-ADE1-1D98683CF5D4}"/>
              </a:ext>
            </a:extLst>
          </p:cNvPr>
          <p:cNvGrpSpPr/>
          <p:nvPr/>
        </p:nvGrpSpPr>
        <p:grpSpPr>
          <a:xfrm>
            <a:off x="4616270" y="124885"/>
            <a:ext cx="2976722" cy="1319254"/>
            <a:chOff x="4616270" y="506851"/>
            <a:chExt cx="2976722" cy="13192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l="54115" t="14479" r="4250" b="12370"/>
            <a:stretch/>
          </p:blipFill>
          <p:spPr>
            <a:xfrm>
              <a:off x="5397661" y="506851"/>
              <a:ext cx="1419828" cy="1319254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F67CCBF-6937-4CFC-9B2F-EAAABE4F58D5}"/>
                </a:ext>
              </a:extLst>
            </p:cNvPr>
            <p:cNvSpPr/>
            <p:nvPr/>
          </p:nvSpPr>
          <p:spPr>
            <a:xfrm>
              <a:off x="4616270" y="897239"/>
              <a:ext cx="297672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Information Value</a:t>
              </a:r>
              <a:endParaRPr kumimoji="1" lang="zh-CN" altLang="en-US" sz="28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94FDDED-AE67-4FB9-B613-61BBEBD7A0AD}"/>
              </a:ext>
            </a:extLst>
          </p:cNvPr>
          <p:cNvGrpSpPr/>
          <p:nvPr/>
        </p:nvGrpSpPr>
        <p:grpSpPr>
          <a:xfrm>
            <a:off x="697775" y="1841181"/>
            <a:ext cx="11270455" cy="707886"/>
            <a:chOff x="616688" y="1254641"/>
            <a:chExt cx="10148476" cy="707886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180E682-3E41-42C4-811F-A8944083DD05}"/>
                </a:ext>
              </a:extLst>
            </p:cNvPr>
            <p:cNvSpPr txBox="1"/>
            <p:nvPr/>
          </p:nvSpPr>
          <p:spPr>
            <a:xfrm>
              <a:off x="616688" y="1254641"/>
              <a:ext cx="15098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Definition(IV):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B6EC992-7FAA-4001-B51A-8BEA5419D7E6}"/>
                </a:ext>
              </a:extLst>
            </p:cNvPr>
            <p:cNvSpPr txBox="1"/>
            <p:nvPr/>
          </p:nvSpPr>
          <p:spPr>
            <a:xfrm>
              <a:off x="2360428" y="1254641"/>
              <a:ext cx="84047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zh-CN" sz="2000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measure of the predictive capability of a categorical x variable to accurately predict the goods and </a:t>
              </a:r>
              <a:r>
                <a:rPr lang="en" altLang="zh-CN" sz="2000" dirty="0" err="1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bads</a:t>
              </a:r>
              <a:endParaRPr kumimoji="1" lang="zh-CN" altLang="en-US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CA33985E-08B9-4783-A829-F9EE8E9C5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47" y="3101967"/>
            <a:ext cx="10089468" cy="320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1761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E51E6DB0-D312-4C39-ADE1-1D98683CF5D4}"/>
              </a:ext>
            </a:extLst>
          </p:cNvPr>
          <p:cNvGrpSpPr/>
          <p:nvPr/>
        </p:nvGrpSpPr>
        <p:grpSpPr>
          <a:xfrm>
            <a:off x="2127714" y="124885"/>
            <a:ext cx="7953836" cy="1319254"/>
            <a:chOff x="2127714" y="506851"/>
            <a:chExt cx="7953836" cy="13192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l="54115" t="14479" r="4250" b="12370"/>
            <a:stretch/>
          </p:blipFill>
          <p:spPr>
            <a:xfrm>
              <a:off x="5397661" y="506851"/>
              <a:ext cx="1419828" cy="1319254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F67CCBF-6937-4CFC-9B2F-EAAABE4F58D5}"/>
                </a:ext>
              </a:extLst>
            </p:cNvPr>
            <p:cNvSpPr/>
            <p:nvPr/>
          </p:nvSpPr>
          <p:spPr>
            <a:xfrm>
              <a:off x="2127714" y="897239"/>
              <a:ext cx="795383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Model with first</a:t>
              </a:r>
              <a:r>
                <a:rPr kumimoji="1" lang="zh-CN" altLang="en-US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2</a:t>
              </a:r>
              <a:r>
                <a:rPr kumimoji="1" lang="zh-CN" altLang="en-US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IV</a:t>
              </a:r>
              <a:r>
                <a:rPr kumimoji="1" lang="zh-CN" altLang="en-US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Variables (without interaction)</a:t>
              </a:r>
              <a:endParaRPr kumimoji="1" lang="zh-CN" altLang="en-US" sz="28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7EDC68D9-51DE-4769-AC11-011C8CE9F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09" y="1557406"/>
            <a:ext cx="10570503" cy="11415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BFCFF8D-D081-4EAE-ABFC-ACF6ED078E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333"/>
          <a:stretch/>
        </p:blipFill>
        <p:spPr>
          <a:xfrm>
            <a:off x="819209" y="2913861"/>
            <a:ext cx="6110144" cy="323229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DDF140E-48AA-4F6E-9FC1-8CB050DAAA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775" r="18906" b="630"/>
          <a:stretch/>
        </p:blipFill>
        <p:spPr>
          <a:xfrm>
            <a:off x="6104460" y="4362171"/>
            <a:ext cx="5769935" cy="1783988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45DB6EDB-4F9A-4C14-BCA0-8A63F4928136}"/>
              </a:ext>
            </a:extLst>
          </p:cNvPr>
          <p:cNvSpPr/>
          <p:nvPr/>
        </p:nvSpPr>
        <p:spPr>
          <a:xfrm>
            <a:off x="6248869" y="5562311"/>
            <a:ext cx="1360968" cy="212651"/>
          </a:xfrm>
          <a:prstGeom prst="ellipse">
            <a:avLst/>
          </a:prstGeom>
          <a:noFill/>
          <a:ln w="2540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1A1EFBD-B5B0-4439-91F6-FC00D23D35AD}"/>
              </a:ext>
            </a:extLst>
          </p:cNvPr>
          <p:cNvSpPr txBox="1"/>
          <p:nvPr/>
        </p:nvSpPr>
        <p:spPr>
          <a:xfrm>
            <a:off x="8574879" y="6280469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AIC=</a:t>
            </a:r>
            <a:r>
              <a:rPr lang="en-US" altLang="zh-CN" sz="2000" b="1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9568.2 </a:t>
            </a:r>
            <a:r>
              <a:rPr lang="en-US" altLang="zh-CN" sz="2000" b="1" dirty="0">
                <a:solidFill>
                  <a:srgbClr val="ED7D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altLang="zh-CN" sz="2000" b="1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b="1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8955</a:t>
            </a:r>
            <a:endParaRPr lang="en-US" altLang="zh-CN" sz="2000" b="1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肘形连接符 16">
            <a:extLst>
              <a:ext uri="{FF2B5EF4-FFF2-40B4-BE49-F238E27FC236}">
                <a16:creationId xmlns:a16="http://schemas.microsoft.com/office/drawing/2014/main" id="{2AF6D849-04A8-4BEC-B3D2-0394FEAA5577}"/>
              </a:ext>
            </a:extLst>
          </p:cNvPr>
          <p:cNvCxnSpPr>
            <a:cxnSpLocks/>
            <a:stCxn id="15" idx="4"/>
            <a:endCxn id="17" idx="1"/>
          </p:cNvCxnSpPr>
          <p:nvPr/>
        </p:nvCxnSpPr>
        <p:spPr>
          <a:xfrm rot="16200000" flipH="1">
            <a:off x="7399335" y="5304980"/>
            <a:ext cx="705562" cy="1645526"/>
          </a:xfrm>
          <a:prstGeom prst="bentConnector2">
            <a:avLst/>
          </a:prstGeom>
          <a:ln w="19050">
            <a:solidFill>
              <a:srgbClr val="0033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34134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DFC5222-64F4-498F-98BD-0A0D4EF49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52" y="1452773"/>
            <a:ext cx="10421154" cy="117548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1DCD08D-8820-4560-9DCE-D16C29C1E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52" y="2601281"/>
            <a:ext cx="5530148" cy="208557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7A84D97-63DB-4FCA-BF9D-7E87BA6B2B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795"/>
          <a:stretch/>
        </p:blipFill>
        <p:spPr>
          <a:xfrm>
            <a:off x="6103829" y="4568151"/>
            <a:ext cx="5335901" cy="168126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B0B7595-B0DF-4FC5-8F19-C63BBC1615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78"/>
          <a:stretch/>
        </p:blipFill>
        <p:spPr>
          <a:xfrm>
            <a:off x="893252" y="4510278"/>
            <a:ext cx="5112324" cy="17985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E51E6DB0-D312-4C39-ADE1-1D98683CF5D4}"/>
              </a:ext>
            </a:extLst>
          </p:cNvPr>
          <p:cNvGrpSpPr/>
          <p:nvPr/>
        </p:nvGrpSpPr>
        <p:grpSpPr>
          <a:xfrm>
            <a:off x="2127714" y="124885"/>
            <a:ext cx="7953836" cy="1319254"/>
            <a:chOff x="2127714" y="506851"/>
            <a:chExt cx="7953836" cy="13192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6"/>
            <a:srcRect l="54115" t="14479" r="4250" b="12370"/>
            <a:stretch/>
          </p:blipFill>
          <p:spPr>
            <a:xfrm>
              <a:off x="5397661" y="506851"/>
              <a:ext cx="1419828" cy="1319254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F67CCBF-6937-4CFC-9B2F-EAAABE4F58D5}"/>
                </a:ext>
              </a:extLst>
            </p:cNvPr>
            <p:cNvSpPr/>
            <p:nvPr/>
          </p:nvSpPr>
          <p:spPr>
            <a:xfrm>
              <a:off x="2127714" y="897239"/>
              <a:ext cx="795383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Model with first</a:t>
              </a:r>
              <a:r>
                <a:rPr kumimoji="1" lang="zh-CN" altLang="en-US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4</a:t>
              </a:r>
              <a:r>
                <a:rPr kumimoji="1" lang="zh-CN" altLang="en-US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IV</a:t>
              </a:r>
              <a:r>
                <a:rPr kumimoji="1" lang="zh-CN" altLang="en-US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Variables (without interaction)</a:t>
              </a:r>
              <a:endParaRPr kumimoji="1" lang="zh-CN" altLang="en-US" sz="28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45DB6EDB-4F9A-4C14-BCA0-8A63F4928136}"/>
              </a:ext>
            </a:extLst>
          </p:cNvPr>
          <p:cNvSpPr/>
          <p:nvPr/>
        </p:nvSpPr>
        <p:spPr>
          <a:xfrm>
            <a:off x="6155398" y="5689632"/>
            <a:ext cx="1360968" cy="212651"/>
          </a:xfrm>
          <a:prstGeom prst="ellipse">
            <a:avLst/>
          </a:prstGeom>
          <a:noFill/>
          <a:ln w="2540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1A1EFBD-B5B0-4439-91F6-FC00D23D35AD}"/>
              </a:ext>
            </a:extLst>
          </p:cNvPr>
          <p:cNvSpPr txBox="1"/>
          <p:nvPr/>
        </p:nvSpPr>
        <p:spPr>
          <a:xfrm>
            <a:off x="8632751" y="6384640"/>
            <a:ext cx="2206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03366"/>
                </a:solidFill>
              </a:rPr>
              <a:t>AIC=</a:t>
            </a:r>
            <a:r>
              <a:rPr lang="en-US" altLang="zh-CN" sz="2000" b="1" dirty="0">
                <a:solidFill>
                  <a:srgbClr val="003366"/>
                </a:solidFill>
              </a:rPr>
              <a:t>9011.1 </a:t>
            </a:r>
            <a:r>
              <a:rPr lang="en-US" altLang="zh-CN" sz="2000" b="1" dirty="0">
                <a:solidFill>
                  <a:srgbClr val="ED7D30"/>
                </a:solidFill>
              </a:rPr>
              <a:t>&gt; </a:t>
            </a:r>
            <a:r>
              <a:rPr kumimoji="1" lang="en-US" altLang="zh-CN" sz="2000" b="1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8955</a:t>
            </a:r>
            <a:endParaRPr lang="en-US" altLang="zh-CN" sz="2000" b="1" dirty="0">
              <a:solidFill>
                <a:srgbClr val="2E5291"/>
              </a:solidFill>
            </a:endParaRPr>
          </a:p>
        </p:txBody>
      </p:sp>
      <p:cxnSp>
        <p:nvCxnSpPr>
          <p:cNvPr id="18" name="肘形连接符 16">
            <a:extLst>
              <a:ext uri="{FF2B5EF4-FFF2-40B4-BE49-F238E27FC236}">
                <a16:creationId xmlns:a16="http://schemas.microsoft.com/office/drawing/2014/main" id="{2AF6D849-04A8-4BEC-B3D2-0394FEAA5577}"/>
              </a:ext>
            </a:extLst>
          </p:cNvPr>
          <p:cNvCxnSpPr>
            <a:cxnSpLocks/>
            <a:stCxn id="15" idx="4"/>
            <a:endCxn id="17" idx="1"/>
          </p:cNvCxnSpPr>
          <p:nvPr/>
        </p:nvCxnSpPr>
        <p:spPr>
          <a:xfrm rot="16200000" flipH="1">
            <a:off x="7393110" y="5345054"/>
            <a:ext cx="682412" cy="1796869"/>
          </a:xfrm>
          <a:prstGeom prst="bentConnector2">
            <a:avLst/>
          </a:prstGeom>
          <a:ln w="19050">
            <a:solidFill>
              <a:srgbClr val="0033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69041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E85DE8-F399-4F9F-B6E3-A568A960F749}"/>
              </a:ext>
            </a:extLst>
          </p:cNvPr>
          <p:cNvSpPr txBox="1"/>
          <p:nvPr/>
        </p:nvSpPr>
        <p:spPr>
          <a:xfrm>
            <a:off x="3563007" y="914398"/>
            <a:ext cx="2532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32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1E41F37-B269-4EB7-A055-F630AB87CD78}"/>
              </a:ext>
            </a:extLst>
          </p:cNvPr>
          <p:cNvSpPr txBox="1"/>
          <p:nvPr/>
        </p:nvSpPr>
        <p:spPr>
          <a:xfrm>
            <a:off x="4849794" y="2940877"/>
            <a:ext cx="149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PRAT ONE</a:t>
            </a:r>
            <a:endParaRPr lang="zh-CN" altLang="en-US" sz="20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E3B8EF-CBA3-4DD7-ADF2-C00EF61B5BDA}"/>
              </a:ext>
            </a:extLst>
          </p:cNvPr>
          <p:cNvSpPr txBox="1"/>
          <p:nvPr/>
        </p:nvSpPr>
        <p:spPr>
          <a:xfrm>
            <a:off x="4849797" y="4060215"/>
            <a:ext cx="149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TWO</a:t>
            </a:r>
            <a:endParaRPr lang="zh-CN" altLang="en-US" sz="20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99F4C6-3BA4-46C7-BDE9-C4CAFFB7A062}"/>
              </a:ext>
            </a:extLst>
          </p:cNvPr>
          <p:cNvSpPr txBox="1"/>
          <p:nvPr/>
        </p:nvSpPr>
        <p:spPr>
          <a:xfrm>
            <a:off x="4699323" y="5179553"/>
            <a:ext cx="1782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THREE</a:t>
            </a:r>
            <a:endParaRPr lang="zh-CN" altLang="en-US" sz="20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E8848BA-251C-4586-B29D-6E322B9C880A}"/>
              </a:ext>
            </a:extLst>
          </p:cNvPr>
          <p:cNvSpPr/>
          <p:nvPr/>
        </p:nvSpPr>
        <p:spPr>
          <a:xfrm>
            <a:off x="6723482" y="2940877"/>
            <a:ext cx="54569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&amp; Data Preparation and Description</a:t>
            </a:r>
            <a:endParaRPr lang="zh-CN" altLang="en-US" sz="20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3F050C7-0E8F-4E27-888A-B921A7EDE8A3}"/>
              </a:ext>
            </a:extLst>
          </p:cNvPr>
          <p:cNvSpPr/>
          <p:nvPr/>
        </p:nvSpPr>
        <p:spPr>
          <a:xfrm>
            <a:off x="8237892" y="4063638"/>
            <a:ext cx="24240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Logistic</a:t>
            </a:r>
            <a:r>
              <a:rPr kumimoji="1" lang="zh-CN" altLang="en-US" sz="20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Regression</a:t>
            </a:r>
            <a:endParaRPr kumimoji="1" lang="zh-CN" altLang="en-US" sz="2000" dirty="0">
              <a:solidFill>
                <a:srgbClr val="003366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9D457C-CD73-4E20-A884-1BB0B5D63367}"/>
              </a:ext>
            </a:extLst>
          </p:cNvPr>
          <p:cNvSpPr txBox="1"/>
          <p:nvPr/>
        </p:nvSpPr>
        <p:spPr>
          <a:xfrm>
            <a:off x="7944694" y="5186399"/>
            <a:ext cx="3010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Conclusion</a:t>
            </a:r>
            <a:r>
              <a:rPr kumimoji="1" lang="zh-CN" altLang="en-US" sz="20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&amp;</a:t>
            </a:r>
            <a:r>
              <a:rPr kumimoji="1" lang="zh-CN" altLang="en-US" sz="20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Discussion</a:t>
            </a:r>
            <a:endParaRPr kumimoji="1" lang="zh-CN" altLang="en-US" sz="2000" dirty="0">
              <a:solidFill>
                <a:srgbClr val="003366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8715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1824CCD-6178-4697-BCA5-5DB5A5814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352" y="2595406"/>
            <a:ext cx="5511800" cy="4127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BB1C396-9E46-4332-95FD-35A7BF1BB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152" y="2658906"/>
            <a:ext cx="4864100" cy="13335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E51E6DB0-D312-4C39-ADE1-1D98683CF5D4}"/>
              </a:ext>
            </a:extLst>
          </p:cNvPr>
          <p:cNvGrpSpPr/>
          <p:nvPr/>
        </p:nvGrpSpPr>
        <p:grpSpPr>
          <a:xfrm>
            <a:off x="2347630" y="124885"/>
            <a:ext cx="7513997" cy="1319254"/>
            <a:chOff x="2347630" y="506851"/>
            <a:chExt cx="7513997" cy="13192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5"/>
            <a:srcRect l="54115" t="14479" r="4250" b="12370"/>
            <a:stretch/>
          </p:blipFill>
          <p:spPr>
            <a:xfrm>
              <a:off x="5397661" y="506851"/>
              <a:ext cx="1419828" cy="1319254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F67CCBF-6937-4CFC-9B2F-EAAABE4F58D5}"/>
                </a:ext>
              </a:extLst>
            </p:cNvPr>
            <p:cNvSpPr/>
            <p:nvPr/>
          </p:nvSpPr>
          <p:spPr>
            <a:xfrm>
              <a:off x="2347630" y="908814"/>
              <a:ext cx="751399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Model with first</a:t>
              </a:r>
              <a:r>
                <a:rPr kumimoji="1" lang="zh-CN" altLang="en-US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2</a:t>
              </a:r>
              <a:r>
                <a:rPr kumimoji="1" lang="zh-CN" altLang="en-US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IV</a:t>
              </a:r>
              <a:r>
                <a:rPr kumimoji="1" lang="zh-CN" altLang="en-US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Variables (with interaction)</a:t>
              </a:r>
              <a:endParaRPr kumimoji="1" lang="zh-CN" altLang="en-US" sz="28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45DB6EDB-4F9A-4C14-BCA0-8A63F4928136}"/>
              </a:ext>
            </a:extLst>
          </p:cNvPr>
          <p:cNvSpPr/>
          <p:nvPr/>
        </p:nvSpPr>
        <p:spPr>
          <a:xfrm>
            <a:off x="6433193" y="3534022"/>
            <a:ext cx="1360968" cy="212651"/>
          </a:xfrm>
          <a:prstGeom prst="ellipse">
            <a:avLst/>
          </a:prstGeom>
          <a:noFill/>
          <a:ln w="2540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1A1EFBD-B5B0-4439-91F6-FC00D23D35AD}"/>
              </a:ext>
            </a:extLst>
          </p:cNvPr>
          <p:cNvSpPr txBox="1"/>
          <p:nvPr/>
        </p:nvSpPr>
        <p:spPr>
          <a:xfrm>
            <a:off x="8713777" y="4138301"/>
            <a:ext cx="2263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03366"/>
                </a:solidFill>
              </a:rPr>
              <a:t>AIC=</a:t>
            </a:r>
            <a:r>
              <a:rPr lang="zh-CN" altLang="en-US" sz="2000" dirty="0">
                <a:solidFill>
                  <a:srgbClr val="003366"/>
                </a:solidFill>
              </a:rPr>
              <a:t> </a:t>
            </a:r>
            <a:r>
              <a:rPr lang="en-US" altLang="zh-CN" sz="2000" b="1" dirty="0">
                <a:solidFill>
                  <a:srgbClr val="003366"/>
                </a:solidFill>
              </a:rPr>
              <a:t>7608.8 </a:t>
            </a:r>
            <a:r>
              <a:rPr lang="en-US" altLang="zh-CN" sz="2000" b="1" dirty="0">
                <a:solidFill>
                  <a:srgbClr val="ED7D30"/>
                </a:solidFill>
              </a:rPr>
              <a:t>&lt;</a:t>
            </a:r>
            <a:r>
              <a:rPr lang="en-US" altLang="zh-CN" sz="2000" b="1" dirty="0">
                <a:solidFill>
                  <a:srgbClr val="2E5291"/>
                </a:solidFill>
              </a:rPr>
              <a:t> </a:t>
            </a:r>
            <a:r>
              <a:rPr kumimoji="1" lang="en-US" altLang="zh-CN" sz="2000" b="1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8955</a:t>
            </a:r>
            <a:endParaRPr lang="en-US" altLang="zh-CN" sz="2000" b="1" dirty="0">
              <a:solidFill>
                <a:srgbClr val="2E5291"/>
              </a:solidFill>
            </a:endParaRPr>
          </a:p>
        </p:txBody>
      </p:sp>
      <p:cxnSp>
        <p:nvCxnSpPr>
          <p:cNvPr id="18" name="肘形连接符 16">
            <a:extLst>
              <a:ext uri="{FF2B5EF4-FFF2-40B4-BE49-F238E27FC236}">
                <a16:creationId xmlns:a16="http://schemas.microsoft.com/office/drawing/2014/main" id="{2AF6D849-04A8-4BEC-B3D2-0394FEAA5577}"/>
              </a:ext>
            </a:extLst>
          </p:cNvPr>
          <p:cNvCxnSpPr>
            <a:cxnSpLocks/>
          </p:cNvCxnSpPr>
          <p:nvPr/>
        </p:nvCxnSpPr>
        <p:spPr>
          <a:xfrm>
            <a:off x="7113676" y="3795865"/>
            <a:ext cx="1428441" cy="542491"/>
          </a:xfrm>
          <a:prstGeom prst="bentConnector3">
            <a:avLst>
              <a:gd name="adj1" fmla="val 572"/>
            </a:avLst>
          </a:prstGeom>
          <a:ln w="19050">
            <a:solidFill>
              <a:srgbClr val="0033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8422AABE-DEE1-41D4-90C6-16C81B593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352" y="1433115"/>
            <a:ext cx="10131669" cy="116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2433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54115" t="14479" r="4250" b="12370"/>
          <a:stretch/>
        </p:blipFill>
        <p:spPr>
          <a:xfrm>
            <a:off x="1130906" y="2088277"/>
            <a:ext cx="2898869" cy="269353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32FC047-6776-450C-9908-FE7F9066E64E}"/>
              </a:ext>
            </a:extLst>
          </p:cNvPr>
          <p:cNvSpPr txBox="1"/>
          <p:nvPr/>
        </p:nvSpPr>
        <p:spPr>
          <a:xfrm>
            <a:off x="6319775" y="3136612"/>
            <a:ext cx="4919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Model</a:t>
            </a:r>
            <a:r>
              <a:rPr kumimoji="1" lang="zh-CN" altLang="en-US" sz="32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solidFill>
                  <a:srgbClr val="ED7D3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E</a:t>
            </a:r>
            <a:r>
              <a:rPr kumimoji="1" lang="en-US" altLang="zh-CN" sz="32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valuation</a:t>
            </a:r>
            <a:endParaRPr kumimoji="1" lang="zh-CN" altLang="en-US" sz="3200" dirty="0">
              <a:solidFill>
                <a:srgbClr val="003366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94565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E51E6DB0-D312-4C39-ADE1-1D98683CF5D4}"/>
              </a:ext>
            </a:extLst>
          </p:cNvPr>
          <p:cNvGrpSpPr/>
          <p:nvPr/>
        </p:nvGrpSpPr>
        <p:grpSpPr>
          <a:xfrm>
            <a:off x="3551397" y="124885"/>
            <a:ext cx="5118038" cy="1319254"/>
            <a:chOff x="3551397" y="506851"/>
            <a:chExt cx="5118038" cy="13192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/>
            <a:srcRect l="54115" t="14479" r="4250" b="12370"/>
            <a:stretch/>
          </p:blipFill>
          <p:spPr>
            <a:xfrm>
              <a:off x="5397661" y="506851"/>
              <a:ext cx="1419828" cy="1319254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F67CCBF-6937-4CFC-9B2F-EAAABE4F58D5}"/>
                </a:ext>
              </a:extLst>
            </p:cNvPr>
            <p:cNvSpPr/>
            <p:nvPr/>
          </p:nvSpPr>
          <p:spPr>
            <a:xfrm>
              <a:off x="3551397" y="897239"/>
              <a:ext cx="511803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Model without resampling data</a:t>
              </a:r>
              <a:endParaRPr kumimoji="1" lang="zh-CN" altLang="en-US" sz="28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7BBD9580-F8CB-4813-AAF4-3F49D6E98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455" y="1990014"/>
            <a:ext cx="9991090" cy="77684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0E999B8-1138-4FB8-8361-DB37E00A8FA3}"/>
              </a:ext>
            </a:extLst>
          </p:cNvPr>
          <p:cNvGrpSpPr/>
          <p:nvPr/>
        </p:nvGrpSpPr>
        <p:grpSpPr>
          <a:xfrm>
            <a:off x="1512567" y="3860190"/>
            <a:ext cx="9195471" cy="1923934"/>
            <a:chOff x="1107455" y="4056960"/>
            <a:chExt cx="9195471" cy="192393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D4E9298-D9B4-4E2B-BE98-2882994298B2}"/>
                </a:ext>
              </a:extLst>
            </p:cNvPr>
            <p:cNvGrpSpPr/>
            <p:nvPr/>
          </p:nvGrpSpPr>
          <p:grpSpPr>
            <a:xfrm>
              <a:off x="1107455" y="4056960"/>
              <a:ext cx="3405831" cy="1923934"/>
              <a:chOff x="1619249" y="3333866"/>
              <a:chExt cx="3405831" cy="1923934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02065E52-4397-462B-ABB6-F63FF2459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9249" y="3702050"/>
                <a:ext cx="3405831" cy="1555750"/>
              </a:xfrm>
              <a:prstGeom prst="rect">
                <a:avLst/>
              </a:prstGeom>
            </p:spPr>
          </p:pic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9399B90-1F1C-4F1A-9FC2-F5D7814DCC0E}"/>
                  </a:ext>
                </a:extLst>
              </p:cNvPr>
              <p:cNvSpPr/>
              <p:nvPr/>
            </p:nvSpPr>
            <p:spPr>
              <a:xfrm>
                <a:off x="2286000" y="3333866"/>
                <a:ext cx="18340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2E5291"/>
                    </a:solidFill>
                  </a:rPr>
                  <a:t>Confusion Matrix</a:t>
                </a:r>
                <a:endParaRPr kumimoji="1" lang="zh-CN" altLang="en-US" b="1" dirty="0">
                  <a:solidFill>
                    <a:srgbClr val="2E5291"/>
                  </a:solidFill>
                </a:endParaRPr>
              </a:p>
            </p:txBody>
          </p:sp>
          <p:cxnSp>
            <p:nvCxnSpPr>
              <p:cNvPr id="21" name="直线连接符 11">
                <a:extLst>
                  <a:ext uri="{FF2B5EF4-FFF2-40B4-BE49-F238E27FC236}">
                    <a16:creationId xmlns:a16="http://schemas.microsoft.com/office/drawing/2014/main" id="{323B64BD-DD97-4897-ADC8-C7A953811C6D}"/>
                  </a:ext>
                </a:extLst>
              </p:cNvPr>
              <p:cNvCxnSpPr/>
              <p:nvPr/>
            </p:nvCxnSpPr>
            <p:spPr>
              <a:xfrm>
                <a:off x="1905000" y="4191000"/>
                <a:ext cx="2692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线连接符 13">
                <a:extLst>
                  <a:ext uri="{FF2B5EF4-FFF2-40B4-BE49-F238E27FC236}">
                    <a16:creationId xmlns:a16="http://schemas.microsoft.com/office/drawing/2014/main" id="{850E7879-F0D9-4A82-A3A9-9A32DE839CD2}"/>
                  </a:ext>
                </a:extLst>
              </p:cNvPr>
              <p:cNvCxnSpPr/>
              <p:nvPr/>
            </p:nvCxnSpPr>
            <p:spPr>
              <a:xfrm>
                <a:off x="2286000" y="3937000"/>
                <a:ext cx="0" cy="1320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5E8316F3-88C5-477F-BB24-B9659C3DD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9212" y="4228372"/>
              <a:ext cx="5383714" cy="155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743235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E51E6DB0-D312-4C39-ADE1-1D98683CF5D4}"/>
              </a:ext>
            </a:extLst>
          </p:cNvPr>
          <p:cNvGrpSpPr/>
          <p:nvPr/>
        </p:nvGrpSpPr>
        <p:grpSpPr>
          <a:xfrm>
            <a:off x="3829192" y="124885"/>
            <a:ext cx="4562456" cy="1319254"/>
            <a:chOff x="3829192" y="506851"/>
            <a:chExt cx="4562456" cy="13192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/>
            <a:srcRect l="54115" t="14479" r="4250" b="12370"/>
            <a:stretch/>
          </p:blipFill>
          <p:spPr>
            <a:xfrm>
              <a:off x="5397661" y="506851"/>
              <a:ext cx="1419828" cy="1319254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F67CCBF-6937-4CFC-9B2F-EAAABE4F58D5}"/>
                </a:ext>
              </a:extLst>
            </p:cNvPr>
            <p:cNvSpPr/>
            <p:nvPr/>
          </p:nvSpPr>
          <p:spPr>
            <a:xfrm>
              <a:off x="3829192" y="897239"/>
              <a:ext cx="456245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Model with resampling data</a:t>
              </a:r>
              <a:endParaRPr kumimoji="1" lang="zh-CN" altLang="en-US" sz="28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C5826C81-B2C1-4188-9734-3324ECFB2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44" y="1974157"/>
            <a:ext cx="10763008" cy="80074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BF7ABCC-6279-4A51-AA7D-4533E6990A57}"/>
              </a:ext>
            </a:extLst>
          </p:cNvPr>
          <p:cNvGrpSpPr/>
          <p:nvPr/>
        </p:nvGrpSpPr>
        <p:grpSpPr>
          <a:xfrm>
            <a:off x="1372224" y="3857954"/>
            <a:ext cx="9463368" cy="2182623"/>
            <a:chOff x="990262" y="3857954"/>
            <a:chExt cx="9463368" cy="218262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2E2C1BB-68AD-4030-B635-991C35F4E049}"/>
                </a:ext>
              </a:extLst>
            </p:cNvPr>
            <p:cNvGrpSpPr/>
            <p:nvPr/>
          </p:nvGrpSpPr>
          <p:grpSpPr>
            <a:xfrm>
              <a:off x="990262" y="3857954"/>
              <a:ext cx="3211552" cy="2182623"/>
              <a:chOff x="1583473" y="3058450"/>
              <a:chExt cx="3211552" cy="2182623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9D799C3F-92CA-4576-8EC8-698D23CF2DDD}"/>
                  </a:ext>
                </a:extLst>
              </p:cNvPr>
              <p:cNvGrpSpPr/>
              <p:nvPr/>
            </p:nvGrpSpPr>
            <p:grpSpPr>
              <a:xfrm>
                <a:off x="1583473" y="3058450"/>
                <a:ext cx="3211552" cy="1927488"/>
                <a:chOff x="1583473" y="3058450"/>
                <a:chExt cx="3211552" cy="1927488"/>
              </a:xfrm>
            </p:grpSpPr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BFF0E9CB-9F20-4E81-9ABC-969CC96294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8229" t="29816" r="21700" b="7582"/>
                <a:stretch/>
              </p:blipFill>
              <p:spPr>
                <a:xfrm>
                  <a:off x="1583473" y="3469371"/>
                  <a:ext cx="3211552" cy="1516567"/>
                </a:xfrm>
                <a:prstGeom prst="rect">
                  <a:avLst/>
                </a:prstGeom>
              </p:spPr>
            </p:pic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400A1143-EAC8-46A8-9331-C5886A80A8A2}"/>
                    </a:ext>
                  </a:extLst>
                </p:cNvPr>
                <p:cNvSpPr txBox="1"/>
                <p:nvPr/>
              </p:nvSpPr>
              <p:spPr>
                <a:xfrm>
                  <a:off x="2206413" y="3058450"/>
                  <a:ext cx="18340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b="1" dirty="0">
                      <a:solidFill>
                        <a:srgbClr val="2E5291"/>
                      </a:solidFill>
                    </a:rPr>
                    <a:t>Confusion Matrix</a:t>
                  </a:r>
                  <a:endParaRPr kumimoji="1" lang="zh-CN" altLang="en-US" b="1" dirty="0">
                    <a:solidFill>
                      <a:srgbClr val="2E5291"/>
                    </a:solidFill>
                  </a:endParaRPr>
                </a:p>
              </p:txBody>
            </p:sp>
          </p:grpSp>
          <p:cxnSp>
            <p:nvCxnSpPr>
              <p:cNvPr id="17" name="直线连接符 10">
                <a:extLst>
                  <a:ext uri="{FF2B5EF4-FFF2-40B4-BE49-F238E27FC236}">
                    <a16:creationId xmlns:a16="http://schemas.microsoft.com/office/drawing/2014/main" id="{3180E717-15F2-4BD4-AD77-E709ED597A21}"/>
                  </a:ext>
                </a:extLst>
              </p:cNvPr>
              <p:cNvCxnSpPr/>
              <p:nvPr/>
            </p:nvCxnSpPr>
            <p:spPr>
              <a:xfrm>
                <a:off x="1806498" y="3947532"/>
                <a:ext cx="2743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线连接符 12">
                <a:extLst>
                  <a:ext uri="{FF2B5EF4-FFF2-40B4-BE49-F238E27FC236}">
                    <a16:creationId xmlns:a16="http://schemas.microsoft.com/office/drawing/2014/main" id="{92A41C91-9E21-4A28-9101-C4077F5A1EF0}"/>
                  </a:ext>
                </a:extLst>
              </p:cNvPr>
              <p:cNvCxnSpPr/>
              <p:nvPr/>
            </p:nvCxnSpPr>
            <p:spPr>
              <a:xfrm>
                <a:off x="2207941" y="3469371"/>
                <a:ext cx="0" cy="17717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621C078-6BB3-4CFD-839F-A5DD65AC1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823" b="-1"/>
            <a:stretch/>
          </p:blipFill>
          <p:spPr>
            <a:xfrm>
              <a:off x="4681316" y="4200627"/>
              <a:ext cx="5772314" cy="15388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895687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E51E6DB0-D312-4C39-ADE1-1D98683CF5D4}"/>
              </a:ext>
            </a:extLst>
          </p:cNvPr>
          <p:cNvGrpSpPr/>
          <p:nvPr/>
        </p:nvGrpSpPr>
        <p:grpSpPr>
          <a:xfrm>
            <a:off x="5044531" y="124885"/>
            <a:ext cx="2131770" cy="1319254"/>
            <a:chOff x="5044531" y="506851"/>
            <a:chExt cx="2131770" cy="13192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/>
            <a:srcRect l="54115" t="14479" r="4250" b="12370"/>
            <a:stretch/>
          </p:blipFill>
          <p:spPr>
            <a:xfrm>
              <a:off x="5397661" y="506851"/>
              <a:ext cx="1419828" cy="1319254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F67CCBF-6937-4CFC-9B2F-EAAABE4F58D5}"/>
                </a:ext>
              </a:extLst>
            </p:cNvPr>
            <p:cNvSpPr/>
            <p:nvPr/>
          </p:nvSpPr>
          <p:spPr>
            <a:xfrm>
              <a:off x="5044531" y="897239"/>
              <a:ext cx="213177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Comparison</a:t>
              </a:r>
              <a:endParaRPr kumimoji="1" lang="zh-CN" altLang="en-US" sz="28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FBD6773A-E70B-4ECC-A25D-D76E0CD1B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321" y="2253296"/>
            <a:ext cx="5865967" cy="4032093"/>
          </a:xfrm>
          <a:prstGeom prst="rect">
            <a:avLst/>
          </a:prstGeom>
        </p:spPr>
      </p:pic>
      <p:cxnSp>
        <p:nvCxnSpPr>
          <p:cNvPr id="19" name="直线连接符 4">
            <a:extLst>
              <a:ext uri="{FF2B5EF4-FFF2-40B4-BE49-F238E27FC236}">
                <a16:creationId xmlns:a16="http://schemas.microsoft.com/office/drawing/2014/main" id="{8DC554FD-D21A-454A-854E-2500274785D0}"/>
              </a:ext>
            </a:extLst>
          </p:cNvPr>
          <p:cNvCxnSpPr>
            <a:cxnSpLocks/>
          </p:cNvCxnSpPr>
          <p:nvPr/>
        </p:nvCxnSpPr>
        <p:spPr>
          <a:xfrm>
            <a:off x="6096000" y="1636485"/>
            <a:ext cx="0" cy="5221515"/>
          </a:xfrm>
          <a:prstGeom prst="line">
            <a:avLst/>
          </a:prstGeom>
          <a:ln w="15875">
            <a:solidFill>
              <a:srgbClr val="00336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FBC453D5-320C-4176-B6E9-2ED0D29532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98"/>
          <a:stretch/>
        </p:blipFill>
        <p:spPr>
          <a:xfrm>
            <a:off x="306894" y="2257104"/>
            <a:ext cx="5472467" cy="391341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A5A6291-A331-40A5-9AD9-136DC39503C2}"/>
              </a:ext>
            </a:extLst>
          </p:cNvPr>
          <p:cNvSpPr txBox="1"/>
          <p:nvPr/>
        </p:nvSpPr>
        <p:spPr>
          <a:xfrm>
            <a:off x="1494741" y="1809792"/>
            <a:ext cx="3089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 training data set</a:t>
            </a:r>
            <a:endParaRPr kumimoji="1" lang="zh-CN" altLang="en-US" sz="20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7D0789F-49C0-443A-89B8-BBB0C6B25317}"/>
              </a:ext>
            </a:extLst>
          </p:cNvPr>
          <p:cNvSpPr txBox="1"/>
          <p:nvPr/>
        </p:nvSpPr>
        <p:spPr>
          <a:xfrm>
            <a:off x="7403179" y="1809792"/>
            <a:ext cx="352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Resampling training data set</a:t>
            </a:r>
            <a:endParaRPr kumimoji="1" lang="zh-CN" altLang="en-US" sz="20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8D4DF12-8E6A-4B5E-93AC-93C9F2A65C67}"/>
              </a:ext>
            </a:extLst>
          </p:cNvPr>
          <p:cNvSpPr/>
          <p:nvPr/>
        </p:nvSpPr>
        <p:spPr>
          <a:xfrm>
            <a:off x="407088" y="5981742"/>
            <a:ext cx="1360968" cy="212651"/>
          </a:xfrm>
          <a:prstGeom prst="ellipse">
            <a:avLst/>
          </a:prstGeom>
          <a:noFill/>
          <a:ln w="2540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肘形连接符 10">
            <a:extLst>
              <a:ext uri="{FF2B5EF4-FFF2-40B4-BE49-F238E27FC236}">
                <a16:creationId xmlns:a16="http://schemas.microsoft.com/office/drawing/2014/main" id="{8A9EABC9-66CD-4AA5-AAB4-E5B524E3D2B3}"/>
              </a:ext>
            </a:extLst>
          </p:cNvPr>
          <p:cNvCxnSpPr>
            <a:cxnSpLocks/>
            <a:stCxn id="23" idx="4"/>
          </p:cNvCxnSpPr>
          <p:nvPr/>
        </p:nvCxnSpPr>
        <p:spPr>
          <a:xfrm rot="16200000" flipH="1">
            <a:off x="1663327" y="5618637"/>
            <a:ext cx="275663" cy="1427173"/>
          </a:xfrm>
          <a:prstGeom prst="bentConnector2">
            <a:avLst/>
          </a:prstGeom>
          <a:ln w="25400">
            <a:solidFill>
              <a:srgbClr val="0033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85A50EF-951F-4C6C-98D4-C2969601BA06}"/>
              </a:ext>
            </a:extLst>
          </p:cNvPr>
          <p:cNvSpPr txBox="1"/>
          <p:nvPr/>
        </p:nvSpPr>
        <p:spPr>
          <a:xfrm>
            <a:off x="2696993" y="6285389"/>
            <a:ext cx="204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AUC=0.8788102</a:t>
            </a:r>
            <a:endParaRPr lang="en-US" altLang="zh-CN" b="1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9DD742-5161-4185-A869-95D6256D11AC}"/>
              </a:ext>
            </a:extLst>
          </p:cNvPr>
          <p:cNvSpPr/>
          <p:nvPr/>
        </p:nvSpPr>
        <p:spPr>
          <a:xfrm>
            <a:off x="6354765" y="6029468"/>
            <a:ext cx="1360968" cy="212651"/>
          </a:xfrm>
          <a:prstGeom prst="ellipse">
            <a:avLst/>
          </a:prstGeom>
          <a:noFill/>
          <a:ln w="2540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肘形连接符 13">
            <a:extLst>
              <a:ext uri="{FF2B5EF4-FFF2-40B4-BE49-F238E27FC236}">
                <a16:creationId xmlns:a16="http://schemas.microsoft.com/office/drawing/2014/main" id="{FC2952B3-2E51-4C90-A54F-30B64CCEB812}"/>
              </a:ext>
            </a:extLst>
          </p:cNvPr>
          <p:cNvCxnSpPr>
            <a:cxnSpLocks/>
            <a:stCxn id="29" idx="4"/>
          </p:cNvCxnSpPr>
          <p:nvPr/>
        </p:nvCxnSpPr>
        <p:spPr>
          <a:xfrm rot="16200000" flipH="1">
            <a:off x="7668308" y="5609059"/>
            <a:ext cx="227936" cy="1494055"/>
          </a:xfrm>
          <a:prstGeom prst="bentConnector2">
            <a:avLst/>
          </a:prstGeom>
          <a:ln w="25400">
            <a:solidFill>
              <a:srgbClr val="0033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AD147469-9492-40B6-84EF-1CD13267578F}"/>
              </a:ext>
            </a:extLst>
          </p:cNvPr>
          <p:cNvSpPr txBox="1"/>
          <p:nvPr/>
        </p:nvSpPr>
        <p:spPr>
          <a:xfrm>
            <a:off x="8782489" y="6285389"/>
            <a:ext cx="1955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AUC=</a:t>
            </a:r>
            <a:r>
              <a:rPr lang="en-US" altLang="zh-CN" b="1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0.9079011</a:t>
            </a:r>
          </a:p>
        </p:txBody>
      </p:sp>
    </p:spTree>
    <p:extLst>
      <p:ext uri="{BB962C8B-B14F-4D97-AF65-F5344CB8AC3E}">
        <p14:creationId xmlns:p14="http://schemas.microsoft.com/office/powerpoint/2010/main" val="376551371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B145F23-AB76-49CD-9BDA-A89DCCDDB16D}"/>
              </a:ext>
            </a:extLst>
          </p:cNvPr>
          <p:cNvSpPr/>
          <p:nvPr/>
        </p:nvSpPr>
        <p:spPr>
          <a:xfrm>
            <a:off x="3754889" y="3440009"/>
            <a:ext cx="46822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2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Conclusion</a:t>
            </a:r>
            <a:r>
              <a:rPr kumimoji="1" lang="zh-CN" altLang="en-US" sz="32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&amp;</a:t>
            </a:r>
            <a:r>
              <a:rPr kumimoji="1" lang="zh-CN" altLang="en-US" sz="32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Discussion</a:t>
            </a:r>
            <a:endParaRPr kumimoji="1" lang="zh-CN" altLang="en-US" sz="3200" dirty="0">
              <a:solidFill>
                <a:srgbClr val="003366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F922EC-6CB1-419A-B817-9598B5B67772}"/>
              </a:ext>
            </a:extLst>
          </p:cNvPr>
          <p:cNvSpPr txBox="1"/>
          <p:nvPr/>
        </p:nvSpPr>
        <p:spPr>
          <a:xfrm>
            <a:off x="4729657" y="2554014"/>
            <a:ext cx="2732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THREE</a:t>
            </a:r>
            <a:endParaRPr lang="zh-CN" altLang="en-US" sz="32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251EE76-16FF-4C6D-B925-E446F7C9FDF3}"/>
              </a:ext>
            </a:extLst>
          </p:cNvPr>
          <p:cNvCxnSpPr>
            <a:cxnSpLocks/>
          </p:cNvCxnSpPr>
          <p:nvPr/>
        </p:nvCxnSpPr>
        <p:spPr>
          <a:xfrm>
            <a:off x="4729657" y="3096749"/>
            <a:ext cx="2690646" cy="0"/>
          </a:xfrm>
          <a:prstGeom prst="line">
            <a:avLst/>
          </a:prstGeom>
          <a:ln w="38100">
            <a:solidFill>
              <a:srgbClr val="00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40439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54115" t="14479" r="4250" b="12370"/>
          <a:stretch/>
        </p:blipFill>
        <p:spPr>
          <a:xfrm>
            <a:off x="1130906" y="2088277"/>
            <a:ext cx="2898869" cy="269353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32FC047-6776-450C-9908-FE7F9066E64E}"/>
              </a:ext>
            </a:extLst>
          </p:cNvPr>
          <p:cNvSpPr txBox="1"/>
          <p:nvPr/>
        </p:nvSpPr>
        <p:spPr>
          <a:xfrm>
            <a:off x="6319775" y="3136612"/>
            <a:ext cx="4919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Model </a:t>
            </a:r>
            <a:r>
              <a:rPr kumimoji="1" lang="en-US" altLang="zh-CN" sz="3200" dirty="0">
                <a:solidFill>
                  <a:schemeClr val="accent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</a:t>
            </a:r>
            <a:r>
              <a:rPr kumimoji="1" lang="en-US" altLang="zh-CN" sz="32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omparison</a:t>
            </a:r>
            <a:endParaRPr kumimoji="1" lang="zh-CN" altLang="en-US" sz="32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40997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2998EEB-5724-4F78-89F6-4FE1DCBF14EA}"/>
              </a:ext>
            </a:extLst>
          </p:cNvPr>
          <p:cNvSpPr txBox="1"/>
          <p:nvPr/>
        </p:nvSpPr>
        <p:spPr>
          <a:xfrm>
            <a:off x="5868954" y="988562"/>
            <a:ext cx="3710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Comparison:</a:t>
            </a:r>
            <a:r>
              <a:rPr kumimoji="1" lang="zh-CN" altLang="en-US" sz="24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ROC</a:t>
            </a:r>
            <a:r>
              <a:rPr kumimoji="1" lang="zh-CN" altLang="en-US" sz="24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&amp;</a:t>
            </a:r>
            <a:r>
              <a:rPr kumimoji="1" lang="zh-CN" altLang="en-US" sz="24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AUC</a:t>
            </a:r>
            <a:endParaRPr kumimoji="1" lang="zh-CN" altLang="en-US" sz="2400" dirty="0">
              <a:solidFill>
                <a:srgbClr val="003366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1A29052-DE98-4D26-9CFF-31BE4E276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689464"/>
              </p:ext>
            </p:extLst>
          </p:nvPr>
        </p:nvGraphicFramePr>
        <p:xfrm>
          <a:off x="4414521" y="5266591"/>
          <a:ext cx="6593837" cy="76369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10463">
                  <a:extLst>
                    <a:ext uri="{9D8B030D-6E8A-4147-A177-3AD203B41FA5}">
                      <a16:colId xmlns:a16="http://schemas.microsoft.com/office/drawing/2014/main" val="1164446866"/>
                    </a:ext>
                  </a:extLst>
                </a:gridCol>
                <a:gridCol w="1058014">
                  <a:extLst>
                    <a:ext uri="{9D8B030D-6E8A-4147-A177-3AD203B41FA5}">
                      <a16:colId xmlns:a16="http://schemas.microsoft.com/office/drawing/2014/main" val="3440836589"/>
                    </a:ext>
                  </a:extLst>
                </a:gridCol>
                <a:gridCol w="1617581">
                  <a:extLst>
                    <a:ext uri="{9D8B030D-6E8A-4147-A177-3AD203B41FA5}">
                      <a16:colId xmlns:a16="http://schemas.microsoft.com/office/drawing/2014/main" val="1831907401"/>
                    </a:ext>
                  </a:extLst>
                </a:gridCol>
                <a:gridCol w="1807779">
                  <a:extLst>
                    <a:ext uri="{9D8B030D-6E8A-4147-A177-3AD203B41FA5}">
                      <a16:colId xmlns:a16="http://schemas.microsoft.com/office/drawing/2014/main" val="3247253261"/>
                    </a:ext>
                  </a:extLst>
                </a:gridCol>
              </a:tblGrid>
              <a:tr h="3818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Classifier</a:t>
                      </a:r>
                      <a:endParaRPr lang="en" altLang="zh-CN" sz="2000" b="0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5884" marR="15884" marT="158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Logistic</a:t>
                      </a:r>
                      <a:endParaRPr lang="en" altLang="zh-CN" sz="2000" b="0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5884" marR="15884" marT="158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u="none" strike="noStrike" dirty="0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Decision</a:t>
                      </a:r>
                      <a:r>
                        <a:rPr lang="zh-CN" altLang="en-US" sz="2000" b="0" u="none" strike="noStrike" dirty="0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000" b="0" u="none" strike="noStrike" dirty="0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Tree</a:t>
                      </a:r>
                      <a:endParaRPr lang="en" altLang="zh-CN" sz="2000" b="0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5884" marR="15884" marT="158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u="none" strike="noStrike" dirty="0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r>
                        <a:rPr lang="zh-CN" altLang="en-US" sz="2000" b="0" u="none" strike="noStrike" dirty="0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000" b="0" u="none" strike="noStrike" dirty="0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Forest</a:t>
                      </a:r>
                      <a:endParaRPr lang="en" altLang="zh-CN" sz="2000" b="0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5884" marR="15884" marT="158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2414251"/>
                  </a:ext>
                </a:extLst>
              </a:tr>
              <a:tr h="3818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u="none" strike="noStrike" dirty="0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AUC</a:t>
                      </a:r>
                      <a:endParaRPr lang="en" altLang="zh-CN" sz="2000" b="0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5884" marR="15884" marT="158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</a:t>
                      </a:r>
                      <a:endParaRPr lang="en-US" altLang="zh-CN" sz="2000" b="0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5884" marR="15884" marT="158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</a:t>
                      </a:r>
                      <a:endParaRPr lang="en-US" altLang="zh-CN" sz="2000" b="0" i="0" u="none" strike="noStrike" dirty="0"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5884" marR="15884" marT="158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0.96</a:t>
                      </a:r>
                    </a:p>
                  </a:txBody>
                  <a:tcPr marL="15884" marR="15884" marT="158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094984"/>
                  </a:ext>
                </a:extLst>
              </a:tr>
            </a:tbl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48688494-86CF-467B-BF11-81C9AD06B104}"/>
              </a:ext>
            </a:extLst>
          </p:cNvPr>
          <p:cNvGrpSpPr/>
          <p:nvPr/>
        </p:nvGrpSpPr>
        <p:grpSpPr>
          <a:xfrm>
            <a:off x="3714441" y="1874102"/>
            <a:ext cx="8018038" cy="3097150"/>
            <a:chOff x="3449036" y="935912"/>
            <a:chExt cx="7798238" cy="279511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F654000-EF91-483B-AF78-1B8B796DFAA4}"/>
                </a:ext>
              </a:extLst>
            </p:cNvPr>
            <p:cNvPicPr/>
            <p:nvPr/>
          </p:nvPicPr>
          <p:blipFill rotWithShape="1">
            <a:blip r:embed="rId2"/>
            <a:srcRect r="50000" b="45570"/>
            <a:stretch/>
          </p:blipFill>
          <p:spPr>
            <a:xfrm>
              <a:off x="3449036" y="935912"/>
              <a:ext cx="2635250" cy="279511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753382C-A63C-4522-9F84-A5353965EA81}"/>
                </a:ext>
              </a:extLst>
            </p:cNvPr>
            <p:cNvPicPr/>
            <p:nvPr/>
          </p:nvPicPr>
          <p:blipFill rotWithShape="1">
            <a:blip r:embed="rId2"/>
            <a:srcRect t="51462" r="445" b="-10"/>
            <a:stretch/>
          </p:blipFill>
          <p:spPr>
            <a:xfrm>
              <a:off x="6000203" y="935912"/>
              <a:ext cx="5247071" cy="2493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21786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4BEAE3E-29A1-40B0-A038-8EE20184BBD4}"/>
              </a:ext>
            </a:extLst>
          </p:cNvPr>
          <p:cNvSpPr txBox="1"/>
          <p:nvPr/>
        </p:nvSpPr>
        <p:spPr>
          <a:xfrm>
            <a:off x="2362643" y="552788"/>
            <a:ext cx="441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Comparison</a:t>
            </a:r>
            <a:r>
              <a:rPr kumimoji="1" lang="zh-CN" altLang="en-US" sz="24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of</a:t>
            </a:r>
            <a:r>
              <a:rPr kumimoji="1" lang="zh-CN" altLang="en-US" sz="24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RF</a:t>
            </a:r>
            <a:r>
              <a:rPr kumimoji="1" lang="zh-CN" altLang="en-US" sz="24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and</a:t>
            </a:r>
            <a:r>
              <a:rPr kumimoji="1" lang="zh-CN" altLang="en-US" sz="24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Logistic</a:t>
            </a:r>
            <a:endParaRPr kumimoji="1" lang="zh-CN" altLang="en-US" sz="2400" dirty="0">
              <a:solidFill>
                <a:srgbClr val="003366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5FD9ECA-98F5-4250-AA30-F61710D15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841498"/>
              </p:ext>
            </p:extLst>
          </p:nvPr>
        </p:nvGraphicFramePr>
        <p:xfrm>
          <a:off x="1417320" y="3459163"/>
          <a:ext cx="6263640" cy="153955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52504">
                  <a:extLst>
                    <a:ext uri="{9D8B030D-6E8A-4147-A177-3AD203B41FA5}">
                      <a16:colId xmlns:a16="http://schemas.microsoft.com/office/drawing/2014/main" val="1164446866"/>
                    </a:ext>
                  </a:extLst>
                </a:gridCol>
                <a:gridCol w="1433860">
                  <a:extLst>
                    <a:ext uri="{9D8B030D-6E8A-4147-A177-3AD203B41FA5}">
                      <a16:colId xmlns:a16="http://schemas.microsoft.com/office/drawing/2014/main" val="1173200138"/>
                    </a:ext>
                  </a:extLst>
                </a:gridCol>
                <a:gridCol w="1312077">
                  <a:extLst>
                    <a:ext uri="{9D8B030D-6E8A-4147-A177-3AD203B41FA5}">
                      <a16:colId xmlns:a16="http://schemas.microsoft.com/office/drawing/2014/main" val="1831907401"/>
                    </a:ext>
                  </a:extLst>
                </a:gridCol>
                <a:gridCol w="1265199">
                  <a:extLst>
                    <a:ext uri="{9D8B030D-6E8A-4147-A177-3AD203B41FA5}">
                      <a16:colId xmlns:a16="http://schemas.microsoft.com/office/drawing/2014/main" val="2526582595"/>
                    </a:ext>
                  </a:extLst>
                </a:gridCol>
              </a:tblGrid>
              <a:tr h="528870"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u="none" strike="noStrike" dirty="0">
                          <a:effectLst/>
                        </a:rPr>
                        <a:t>classifier</a:t>
                      </a:r>
                      <a:endParaRPr lang="e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u="none" strike="noStrike" dirty="0">
                          <a:effectLst/>
                        </a:rPr>
                        <a:t>precision</a:t>
                      </a:r>
                      <a:endParaRPr lang="e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u="none" strike="noStrike" dirty="0">
                          <a:effectLst/>
                        </a:rPr>
                        <a:t>recall</a:t>
                      </a:r>
                      <a:endParaRPr lang="e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Cost</a:t>
                      </a:r>
                      <a:r>
                        <a:rPr lang="zh-CN" alt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altLang="zh-CN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time</a:t>
                      </a:r>
                      <a:endParaRPr lang="en" sz="20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/>
                </a:tc>
                <a:extLst>
                  <a:ext uri="{0D108BD9-81ED-4DB2-BD59-A6C34878D82A}">
                    <a16:rowId xmlns:a16="http://schemas.microsoft.com/office/drawing/2014/main" val="1552414251"/>
                  </a:ext>
                </a:extLst>
              </a:tr>
              <a:tr h="5288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R</a:t>
                      </a:r>
                      <a:r>
                        <a:rPr lang="en" sz="2000" u="none" strike="noStrike" dirty="0" err="1">
                          <a:effectLst/>
                        </a:rPr>
                        <a:t>andom</a:t>
                      </a:r>
                      <a:r>
                        <a:rPr lang="en" sz="2000" u="none" strike="noStrike" dirty="0">
                          <a:effectLst/>
                        </a:rPr>
                        <a:t> </a:t>
                      </a:r>
                      <a:r>
                        <a:rPr lang="en-US" altLang="zh-CN" sz="2000" u="none" strike="noStrike" dirty="0">
                          <a:effectLst/>
                        </a:rPr>
                        <a:t>F</a:t>
                      </a:r>
                      <a:r>
                        <a:rPr lang="en" sz="2000" u="none" strike="noStrike" dirty="0" err="1">
                          <a:effectLst/>
                        </a:rPr>
                        <a:t>orest</a:t>
                      </a:r>
                      <a:endParaRPr lang="e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0.96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0.96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1min5s</a:t>
                      </a:r>
                    </a:p>
                  </a:txBody>
                  <a:tcPr marL="15884" marR="15884" marT="15884" marB="0" anchor="ctr"/>
                </a:tc>
                <a:extLst>
                  <a:ext uri="{0D108BD9-81ED-4DB2-BD59-A6C34878D82A}">
                    <a16:rowId xmlns:a16="http://schemas.microsoft.com/office/drawing/2014/main" val="3918094984"/>
                  </a:ext>
                </a:extLst>
              </a:tr>
              <a:tr h="48181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u="none" strike="noStrike" dirty="0">
                          <a:effectLst/>
                        </a:rPr>
                        <a:t>L</a:t>
                      </a:r>
                      <a:r>
                        <a:rPr lang="en" altLang="zh-CN" sz="2000" u="none" strike="noStrike" dirty="0" err="1">
                          <a:effectLst/>
                        </a:rPr>
                        <a:t>ogistic</a:t>
                      </a:r>
                      <a:r>
                        <a:rPr lang="en" altLang="zh-CN" sz="2000" u="none" strike="noStrike" dirty="0">
                          <a:effectLst/>
                        </a:rPr>
                        <a:t> </a:t>
                      </a:r>
                      <a:r>
                        <a:rPr lang="en-US" altLang="zh-CN" sz="2000" u="none" strike="noStrike" dirty="0">
                          <a:effectLst/>
                        </a:rPr>
                        <a:t>R</a:t>
                      </a:r>
                      <a:r>
                        <a:rPr lang="en" altLang="zh-CN" sz="2000" u="none" strike="noStrike" dirty="0">
                          <a:effectLst/>
                        </a:rPr>
                        <a:t>egression</a:t>
                      </a:r>
                    </a:p>
                  </a:txBody>
                  <a:tcPr marL="15884" marR="15884" marT="158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0.72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0.94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1.13s</a:t>
                      </a:r>
                    </a:p>
                  </a:txBody>
                  <a:tcPr marL="15884" marR="15884" marT="15884" marB="0" anchor="ctr"/>
                </a:tc>
                <a:extLst>
                  <a:ext uri="{0D108BD9-81ED-4DB2-BD59-A6C34878D82A}">
                    <a16:rowId xmlns:a16="http://schemas.microsoft.com/office/drawing/2014/main" val="3060881419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EAF7994-715E-4C81-AF0C-C1CCB23EC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867525"/>
              </p:ext>
            </p:extLst>
          </p:nvPr>
        </p:nvGraphicFramePr>
        <p:xfrm>
          <a:off x="1415196" y="1506841"/>
          <a:ext cx="3125138" cy="152739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15916">
                  <a:extLst>
                    <a:ext uri="{9D8B030D-6E8A-4147-A177-3AD203B41FA5}">
                      <a16:colId xmlns:a16="http://schemas.microsoft.com/office/drawing/2014/main" val="1164446866"/>
                    </a:ext>
                  </a:extLst>
                </a:gridCol>
                <a:gridCol w="892514">
                  <a:extLst>
                    <a:ext uri="{9D8B030D-6E8A-4147-A177-3AD203B41FA5}">
                      <a16:colId xmlns:a16="http://schemas.microsoft.com/office/drawing/2014/main" val="1173200138"/>
                    </a:ext>
                  </a:extLst>
                </a:gridCol>
                <a:gridCol w="816708">
                  <a:extLst>
                    <a:ext uri="{9D8B030D-6E8A-4147-A177-3AD203B41FA5}">
                      <a16:colId xmlns:a16="http://schemas.microsoft.com/office/drawing/2014/main" val="1831907401"/>
                    </a:ext>
                  </a:extLst>
                </a:gridCol>
              </a:tblGrid>
              <a:tr h="381848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u="none" strike="noStrike" dirty="0">
                          <a:effectLst/>
                        </a:rPr>
                        <a:t>Logistic</a:t>
                      </a:r>
                      <a:r>
                        <a:rPr lang="zh-CN" altLang="en-US" sz="2000" b="0" u="none" strike="noStrike" dirty="0">
                          <a:effectLst/>
                        </a:rPr>
                        <a:t> </a:t>
                      </a:r>
                      <a:endParaRPr lang="en" sz="20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7695787"/>
                  </a:ext>
                </a:extLst>
              </a:tr>
              <a:tr h="3818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Real/Predict</a:t>
                      </a:r>
                      <a:endParaRPr lang="en" sz="20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884" marR="15884" marT="15884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" sz="20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" sz="20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414251"/>
                  </a:ext>
                </a:extLst>
              </a:tr>
              <a:tr h="3818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</a:t>
                      </a:r>
                      <a:endParaRPr lang="e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2987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413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/>
                </a:tc>
                <a:extLst>
                  <a:ext uri="{0D108BD9-81ED-4DB2-BD59-A6C34878D82A}">
                    <a16:rowId xmlns:a16="http://schemas.microsoft.com/office/drawing/2014/main" val="3918094984"/>
                  </a:ext>
                </a:extLst>
              </a:tr>
              <a:tr h="38184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u="none" strike="noStrike" dirty="0">
                          <a:effectLst/>
                        </a:rPr>
                        <a:t>1</a:t>
                      </a:r>
                      <a:endParaRPr lang="en" altLang="zh-CN" sz="2000" u="none" strike="noStrike" dirty="0">
                        <a:effectLst/>
                      </a:endParaRPr>
                    </a:p>
                  </a:txBody>
                  <a:tcPr marL="15884" marR="15884" marT="158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69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1031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/>
                </a:tc>
                <a:extLst>
                  <a:ext uri="{0D108BD9-81ED-4DB2-BD59-A6C34878D82A}">
                    <a16:rowId xmlns:a16="http://schemas.microsoft.com/office/drawing/2014/main" val="3060881419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AD75170-4B7D-48E7-B3C6-6C836B02F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190622"/>
              </p:ext>
            </p:extLst>
          </p:nvPr>
        </p:nvGraphicFramePr>
        <p:xfrm>
          <a:off x="4540334" y="1506841"/>
          <a:ext cx="3111305" cy="152739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2083">
                  <a:extLst>
                    <a:ext uri="{9D8B030D-6E8A-4147-A177-3AD203B41FA5}">
                      <a16:colId xmlns:a16="http://schemas.microsoft.com/office/drawing/2014/main" val="1164446866"/>
                    </a:ext>
                  </a:extLst>
                </a:gridCol>
                <a:gridCol w="892514">
                  <a:extLst>
                    <a:ext uri="{9D8B030D-6E8A-4147-A177-3AD203B41FA5}">
                      <a16:colId xmlns:a16="http://schemas.microsoft.com/office/drawing/2014/main" val="1173200138"/>
                    </a:ext>
                  </a:extLst>
                </a:gridCol>
                <a:gridCol w="816708">
                  <a:extLst>
                    <a:ext uri="{9D8B030D-6E8A-4147-A177-3AD203B41FA5}">
                      <a16:colId xmlns:a16="http://schemas.microsoft.com/office/drawing/2014/main" val="1831907401"/>
                    </a:ext>
                  </a:extLst>
                </a:gridCol>
              </a:tblGrid>
              <a:tr h="381848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Random</a:t>
                      </a:r>
                      <a:r>
                        <a:rPr lang="zh-CN" alt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altLang="zh-CN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Forest</a:t>
                      </a:r>
                      <a:endParaRPr lang="en" sz="20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/>
                </a:tc>
                <a:extLst>
                  <a:ext uri="{0D108BD9-81ED-4DB2-BD59-A6C34878D82A}">
                    <a16:rowId xmlns:a16="http://schemas.microsoft.com/office/drawing/2014/main" val="116478306"/>
                  </a:ext>
                </a:extLst>
              </a:tr>
              <a:tr h="3818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Real/Predict</a:t>
                      </a:r>
                      <a:endParaRPr lang="en" sz="20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" sz="20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" sz="20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414251"/>
                  </a:ext>
                </a:extLst>
              </a:tr>
              <a:tr h="3818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</a:t>
                      </a:r>
                      <a:endParaRPr lang="e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3364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36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/>
                </a:tc>
                <a:extLst>
                  <a:ext uri="{0D108BD9-81ED-4DB2-BD59-A6C34878D82A}">
                    <a16:rowId xmlns:a16="http://schemas.microsoft.com/office/drawing/2014/main" val="3918094984"/>
                  </a:ext>
                </a:extLst>
              </a:tr>
              <a:tr h="38184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u="none" strike="noStrike" dirty="0">
                          <a:effectLst/>
                        </a:rPr>
                        <a:t>1</a:t>
                      </a:r>
                      <a:endParaRPr lang="en" altLang="zh-CN" sz="2000" u="none" strike="noStrike" dirty="0">
                        <a:effectLst/>
                      </a:endParaRPr>
                    </a:p>
                  </a:txBody>
                  <a:tcPr marL="15884" marR="15884" marT="158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40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1060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5884" marR="15884" marT="15884" marB="0" anchor="ctr"/>
                </a:tc>
                <a:extLst>
                  <a:ext uri="{0D108BD9-81ED-4DB2-BD59-A6C34878D82A}">
                    <a16:rowId xmlns:a16="http://schemas.microsoft.com/office/drawing/2014/main" val="3060881419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5121C86E-C677-41A4-8513-EE168615C923}"/>
              </a:ext>
            </a:extLst>
          </p:cNvPr>
          <p:cNvSpPr/>
          <p:nvPr/>
        </p:nvSpPr>
        <p:spPr>
          <a:xfrm>
            <a:off x="892119" y="5473322"/>
            <a:ext cx="712483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Sometimes</a:t>
            </a:r>
            <a:r>
              <a:rPr lang="zh-CN" altLang="en-US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there is some conflict between</a:t>
            </a:r>
            <a:r>
              <a:rPr lang="zh-CN" altLang="en-US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performance</a:t>
            </a:r>
            <a:r>
              <a:rPr lang="zh-CN" altLang="en-US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and</a:t>
            </a:r>
            <a:r>
              <a:rPr lang="zh-CN" altLang="en-US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explainability</a:t>
            </a:r>
            <a:r>
              <a:rPr lang="zh-CN" altLang="en-US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for</a:t>
            </a:r>
            <a:r>
              <a:rPr lang="zh-CN" altLang="en-US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algorithm,</a:t>
            </a:r>
            <a:r>
              <a:rPr lang="zh-CN" altLang="en-US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Random</a:t>
            </a:r>
            <a:r>
              <a:rPr lang="zh-CN" altLang="en-US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Forest</a:t>
            </a:r>
            <a:r>
              <a:rPr lang="zh-CN" altLang="en-US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has</a:t>
            </a:r>
            <a:r>
              <a:rPr lang="zh-CN" altLang="en-US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higher</a:t>
            </a:r>
            <a:r>
              <a:rPr lang="zh-CN" altLang="en-US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performance,</a:t>
            </a:r>
            <a:r>
              <a:rPr lang="zh-CN" altLang="en-US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but</a:t>
            </a:r>
            <a:r>
              <a:rPr lang="zh-CN" altLang="en-US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logistic</a:t>
            </a:r>
            <a:r>
              <a:rPr lang="zh-CN" altLang="en-US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regression is simpler</a:t>
            </a:r>
            <a:r>
              <a:rPr lang="zh-CN" altLang="en-US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and</a:t>
            </a:r>
            <a:r>
              <a:rPr lang="zh-CN" altLang="en-US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kern="0" dirty="0">
                <a:solidFill>
                  <a:srgbClr val="003366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we can find the effect of specified variable to response variable easily</a:t>
            </a:r>
            <a:r>
              <a:rPr lang="zh-CN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20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22041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67BE4F5-EF1C-4D4A-B82A-22F5D57A3A09}"/>
                  </a:ext>
                </a:extLst>
              </p:cNvPr>
              <p:cNvSpPr txBox="1"/>
              <p:nvPr/>
            </p:nvSpPr>
            <p:spPr>
              <a:xfrm>
                <a:off x="534907" y="3430741"/>
                <a:ext cx="11657093" cy="327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With all of this information, we can know whose employees probably left: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Employees generally left when they are overworked (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𝑜𝑑𝑑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𝑚𝑎𝑛𝑦𝑝𝑟𝑜𝑗𝑒𝑐𝑡𝑖𝑜𝑛</m:t>
                            </m:r>
                          </m:sub>
                        </m:sSub>
                      </m:num>
                      <m:den>
                        <m:r>
                          <a:rPr kumimoji="1"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𝑜𝑑𝑑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𝑙𝑖𝑡𝑡𝑙𝑒</m:t>
                            </m:r>
                            <m:r>
                              <a:rPr kumimoji="1" lang="en-US" altLang="zh-CN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𝑝𝑟𝑜𝑗𝑒𝑐𝑡𝑖𝑜𝑛</m:t>
                            </m:r>
                          </m:sub>
                        </m:sSub>
                      </m:den>
                    </m:f>
                    <m:r>
                      <a:rPr kumimoji="1" lang="en-US" altLang="zh-CN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1.08</m:t>
                            </m:r>
                          </m:e>
                        </m:d>
                      </m:e>
                    </m:func>
                    <m:r>
                      <a:rPr kumimoji="1" lang="en-US" altLang="zh-CN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Employees with lower satisfaction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level was at risk of leaving the company (f</a:t>
                </a:r>
                <a:r>
                  <a:rPr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 1-unit increase in</a:t>
                </a:r>
                <a:r>
                  <a:rPr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satisfaction</a:t>
                </a:r>
                <a:r>
                  <a:rPr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level, odds will multiply by</a:t>
                </a:r>
                <a:r>
                  <a:rPr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−1.59</m:t>
                            </m:r>
                          </m:e>
                        </m:d>
                      </m:e>
                    </m:func>
                    <m:r>
                      <a:rPr kumimoji="1" lang="en-US" altLang="zh-CN" i="1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1/5</m:t>
                    </m:r>
                  </m:oMath>
                </a14:m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Employees that had middle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experience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should be taken into consideration for high turnover rate(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𝑜𝑑𝑑</m:t>
                        </m:r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𝑚𝑖𝑑𝑑𝑙𝑒</m:t>
                            </m:r>
                            <m:r>
                              <a:rPr kumimoji="1" lang="en-US" altLang="zh-CN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kumimoji="1" lang="en-US" altLang="zh-CN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r>
                          <a:rPr kumimoji="1"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𝑜𝑑𝑑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𝑙𝑜𝑛𝑔</m:t>
                            </m:r>
                            <m:r>
                              <a:rPr kumimoji="1" lang="en-US" altLang="zh-CN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kumimoji="1" lang="en-US" altLang="zh-CN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den>
                    </m:f>
                    <m:r>
                      <a:rPr kumimoji="1" lang="en-US" altLang="zh-CN" i="1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5.32</m:t>
                            </m:r>
                          </m:e>
                        </m:d>
                      </m:e>
                    </m:func>
                    <m:r>
                      <a:rPr kumimoji="1" lang="en-US" altLang="zh-CN" i="1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204,</m:t>
                    </m:r>
                  </m:oMath>
                </a14:m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𝑜𝑑𝑑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𝑚𝑖𝑑𝑑𝑙𝑒</m:t>
                            </m:r>
                            <m:r>
                              <a:rPr kumimoji="1" lang="en-US" altLang="zh-CN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kumimoji="1" lang="en-US" altLang="zh-CN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r>
                          <a:rPr kumimoji="1"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𝑜𝑑𝑑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kumimoji="1" lang="en-US" altLang="zh-CN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𝑠h𝑜𝑟𝑡</m:t>
                            </m:r>
                          </m:sub>
                        </m:sSub>
                      </m:den>
                    </m:f>
                    <m:r>
                      <a:rPr kumimoji="1" lang="en-US" altLang="zh-CN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5.32</m:t>
                            </m:r>
                          </m:e>
                        </m:d>
                      </m:e>
                    </m:func>
                    <m:r>
                      <a:rPr kumimoji="1" lang="zh-CN" altLang="en-US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kumimoji="1"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1.18</m:t>
                            </m:r>
                          </m:e>
                        </m:d>
                      </m:e>
                    </m:func>
                    <m:r>
                      <a:rPr kumimoji="1" lang="en-US" altLang="zh-CN" i="1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665)</m:t>
                    </m:r>
                  </m:oMath>
                </a14:m>
                <a:endParaRPr kumimoji="1" lang="en-US" altLang="zh-CN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Working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overtime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will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make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employees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has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higher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odds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(f</a:t>
                </a:r>
                <a:r>
                  <a:rPr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 1-unit increase in</a:t>
                </a:r>
                <a:r>
                  <a:rPr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 err="1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monthly_hour</a:t>
                </a:r>
                <a:r>
                  <a:rPr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odds will multiply by</a:t>
                </a:r>
                <a:r>
                  <a:rPr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0.0</m:t>
                            </m:r>
                            <m:r>
                              <a:rPr kumimoji="1" lang="en-US" altLang="zh-CN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</m:e>
                    </m:func>
                    <m:r>
                      <a:rPr kumimoji="1" lang="en-US" altLang="zh-CN" i="1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=1.02</m:t>
                    </m:r>
                  </m:oMath>
                </a14:m>
                <a:r>
                  <a:rPr kumimoji="1" lang="zh-CN" altLang="en-US" dirty="0">
                    <a:solidFill>
                      <a:srgbClr val="003366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</a:rPr>
                  <a:t>which</a:t>
                </a:r>
                <a:r>
                  <a:rPr kumimoji="1" lang="zh-CN" altLang="en-US" dirty="0">
                    <a:solidFill>
                      <a:srgbClr val="003366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</a:rPr>
                  <a:t>is</a:t>
                </a:r>
                <a:r>
                  <a:rPr kumimoji="1" lang="zh-CN" altLang="en-US" dirty="0">
                    <a:solidFill>
                      <a:srgbClr val="003366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</a:rPr>
                  <a:t>small,</a:t>
                </a:r>
                <a:r>
                  <a:rPr kumimoji="1" lang="zh-CN" altLang="en-US" dirty="0">
                    <a:solidFill>
                      <a:srgbClr val="003366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</a:rPr>
                  <a:t>but</a:t>
                </a:r>
                <a:r>
                  <a:rPr kumimoji="1" lang="zh-CN" altLang="en-US" dirty="0">
                    <a:solidFill>
                      <a:srgbClr val="003366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</a:rPr>
                  <a:t>if</a:t>
                </a:r>
                <a:r>
                  <a:rPr kumimoji="1" lang="zh-CN" altLang="en-US" dirty="0">
                    <a:solidFill>
                      <a:srgbClr val="003366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</a:rPr>
                  <a:t>overtime</a:t>
                </a:r>
                <a:r>
                  <a:rPr kumimoji="1" lang="zh-CN" altLang="en-US" dirty="0">
                    <a:solidFill>
                      <a:srgbClr val="003366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</a:rPr>
                  <a:t>2hours/day,</a:t>
                </a:r>
                <a:r>
                  <a:rPr kumimoji="1" lang="zh-CN" altLang="en-US" dirty="0">
                    <a:solidFill>
                      <a:srgbClr val="003366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</a:rPr>
                  <a:t>the</a:t>
                </a:r>
                <a:r>
                  <a:rPr kumimoji="1" lang="zh-CN" altLang="en-US" dirty="0">
                    <a:solidFill>
                      <a:srgbClr val="003366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</a:rPr>
                  <a:t>odds</a:t>
                </a:r>
                <a:r>
                  <a:rPr kumimoji="1" lang="zh-CN" altLang="en-US" dirty="0">
                    <a:solidFill>
                      <a:srgbClr val="003366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</a:rPr>
                  <a:t>of</a:t>
                </a:r>
                <a:r>
                  <a:rPr kumimoji="1" lang="zh-CN" altLang="en-US" dirty="0">
                    <a:solidFill>
                      <a:srgbClr val="003366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</a:rPr>
                  <a:t>left</a:t>
                </a:r>
                <a:r>
                  <a:rPr kumimoji="1" lang="zh-CN" altLang="en-US" dirty="0">
                    <a:solidFill>
                      <a:srgbClr val="00336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multiply by</a:t>
                </a:r>
                <a:r>
                  <a:rPr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0.015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^60</m:t>
                        </m:r>
                      </m:e>
                    </m:func>
                    <m:r>
                      <a:rPr kumimoji="1" lang="en-US" altLang="zh-CN" i="1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2.47</m:t>
                    </m:r>
                  </m:oMath>
                </a14:m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5.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effect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may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change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when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other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independent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variable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change,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can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calculate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by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interaction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coefficients</a:t>
                </a:r>
                <a:r>
                  <a:rPr kumimoji="1" lang="zh-CN" altLang="en-US" dirty="0">
                    <a:solidFill>
                      <a:srgbClr val="00336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kumimoji="1" lang="en-US" altLang="zh-CN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67BE4F5-EF1C-4D4A-B82A-22F5D57A3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07" y="3430741"/>
                <a:ext cx="11657093" cy="3270767"/>
              </a:xfrm>
              <a:prstGeom prst="rect">
                <a:avLst/>
              </a:prstGeom>
              <a:blipFill>
                <a:blip r:embed="rId2"/>
                <a:stretch>
                  <a:fillRect l="-435" t="-772" b="-15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7B7A94C-10A0-4295-909A-B93BF3369469}"/>
                  </a:ext>
                </a:extLst>
              </p:cNvPr>
              <p:cNvSpPr txBox="1"/>
              <p:nvPr/>
            </p:nvSpPr>
            <p:spPr>
              <a:xfrm>
                <a:off x="-94118" y="107408"/>
                <a:ext cx="12388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Logistic</m:t>
                      </m:r>
                      <m:r>
                        <a:rPr kumimoji="1" lang="zh-CN" altLang="en-US" b="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  <m:r>
                        <a:rPr kumimoji="1" lang="en-US" altLang="zh-CN" b="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zh-CN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</m:d>
                      <m:r>
                        <a:rPr kumimoji="1" lang="en-US" altLang="zh-CN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=−6.51</m:t>
                      </m:r>
                      <m:r>
                        <a:rPr kumimoji="1" lang="en-US" altLang="zh-CN" i="1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−1.59</m:t>
                      </m:r>
                      <m:r>
                        <a:rPr kumimoji="1" lang="en-US" altLang="zh-CN" i="1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𝑠𝑎𝑡𝑖𝑠𝑓𝑎𝑐𝑡𝑖𝑜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+5.32</m:t>
                      </m:r>
                      <m:r>
                        <a:rPr kumimoji="1" lang="en-US" altLang="zh-CN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𝑒𝑥𝑝𝑒𝑟𝑖𝑒𝑛𝑐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−1.18</m:t>
                      </m:r>
                      <m:r>
                        <a:rPr kumimoji="1" lang="en-US" altLang="zh-CN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𝑒𝑥𝑝𝑒𝑟𝑖𝑒𝑛𝑐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𝑠h𝑜𝑟𝑡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kumimoji="1" lang="zh-CN" altLang="en-US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7B7A94C-10A0-4295-909A-B93BF3369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4118" y="107408"/>
                <a:ext cx="12388362" cy="369332"/>
              </a:xfrm>
              <a:prstGeom prst="rect">
                <a:avLst/>
              </a:prstGeom>
              <a:blipFill>
                <a:blip r:embed="rId3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CECDEAC-36A9-4847-9AF9-94492354E9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19" t="13640" r="36272" b="54023"/>
          <a:stretch/>
        </p:blipFill>
        <p:spPr>
          <a:xfrm>
            <a:off x="4276518" y="884165"/>
            <a:ext cx="3647090" cy="22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1322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B145F23-AB76-49CD-9BDA-A89DCCDDB16D}"/>
              </a:ext>
            </a:extLst>
          </p:cNvPr>
          <p:cNvSpPr/>
          <p:nvPr/>
        </p:nvSpPr>
        <p:spPr>
          <a:xfrm>
            <a:off x="1815113" y="3463159"/>
            <a:ext cx="8569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&amp; Data Preparation and Description</a:t>
            </a:r>
            <a:endParaRPr lang="zh-CN" altLang="en-US" sz="32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F922EC-6CB1-419A-B817-9598B5B67772}"/>
              </a:ext>
            </a:extLst>
          </p:cNvPr>
          <p:cNvSpPr txBox="1"/>
          <p:nvPr/>
        </p:nvSpPr>
        <p:spPr>
          <a:xfrm>
            <a:off x="4971393" y="2554014"/>
            <a:ext cx="2259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32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251EE76-16FF-4C6D-B925-E446F7C9FDF3}"/>
              </a:ext>
            </a:extLst>
          </p:cNvPr>
          <p:cNvCxnSpPr>
            <a:cxnSpLocks/>
          </p:cNvCxnSpPr>
          <p:nvPr/>
        </p:nvCxnSpPr>
        <p:spPr>
          <a:xfrm>
            <a:off x="4950373" y="3096749"/>
            <a:ext cx="2259724" cy="0"/>
          </a:xfrm>
          <a:prstGeom prst="line">
            <a:avLst/>
          </a:prstGeom>
          <a:ln w="38100">
            <a:solidFill>
              <a:srgbClr val="00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36084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CAA29F6-73E8-4AFF-92EA-F6729F6AC5E3}"/>
              </a:ext>
            </a:extLst>
          </p:cNvPr>
          <p:cNvSpPr txBox="1"/>
          <p:nvPr/>
        </p:nvSpPr>
        <p:spPr>
          <a:xfrm>
            <a:off x="1711840" y="3136612"/>
            <a:ext cx="5752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Discussion:</a:t>
            </a:r>
            <a:r>
              <a:rPr lang="zh-CN" altLang="en-US" sz="32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Log-linear</a:t>
            </a:r>
            <a:r>
              <a:rPr lang="zh-CN" altLang="en-US" sz="3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sz="32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odel</a:t>
            </a:r>
            <a:endParaRPr lang="zh-CN" altLang="en-US" sz="32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73806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E51E6DB0-D312-4C39-ADE1-1D98683CF5D4}"/>
              </a:ext>
            </a:extLst>
          </p:cNvPr>
          <p:cNvGrpSpPr/>
          <p:nvPr/>
        </p:nvGrpSpPr>
        <p:grpSpPr>
          <a:xfrm>
            <a:off x="3184193" y="124885"/>
            <a:ext cx="5837840" cy="1319254"/>
            <a:chOff x="3184193" y="506851"/>
            <a:chExt cx="5837840" cy="13192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/>
            <a:srcRect l="54115" t="14479" r="4250" b="12370"/>
            <a:stretch/>
          </p:blipFill>
          <p:spPr>
            <a:xfrm>
              <a:off x="5397661" y="506851"/>
              <a:ext cx="1419828" cy="1319254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F67CCBF-6937-4CFC-9B2F-EAAABE4F58D5}"/>
                </a:ext>
              </a:extLst>
            </p:cNvPr>
            <p:cNvSpPr/>
            <p:nvPr/>
          </p:nvSpPr>
          <p:spPr>
            <a:xfrm>
              <a:off x="3184193" y="936398"/>
              <a:ext cx="58378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2400" dirty="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Contingency table with first</a:t>
              </a:r>
              <a:r>
                <a:rPr kumimoji="1" lang="zh-CN" altLang="en-US" sz="2400" dirty="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2400" dirty="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2</a:t>
              </a:r>
              <a:r>
                <a:rPr kumimoji="1" lang="zh-CN" altLang="en-US" sz="2400" dirty="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2400" dirty="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IV</a:t>
              </a:r>
              <a:r>
                <a:rPr kumimoji="1" lang="zh-CN" altLang="en-US" sz="2400" dirty="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2400" dirty="0">
                  <a:solidFill>
                    <a:srgbClr val="003366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variables</a:t>
              </a:r>
              <a:endParaRPr kumimoji="1" lang="zh-CN" altLang="en-US" sz="2400" dirty="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6CD39AE-5A8D-4D7B-8F87-F243F4DD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459" y="1827044"/>
            <a:ext cx="48641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9451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E51E6DB0-D312-4C39-ADE1-1D98683CF5D4}"/>
              </a:ext>
            </a:extLst>
          </p:cNvPr>
          <p:cNvGrpSpPr/>
          <p:nvPr/>
        </p:nvGrpSpPr>
        <p:grpSpPr>
          <a:xfrm>
            <a:off x="1345304" y="124885"/>
            <a:ext cx="9511878" cy="1319254"/>
            <a:chOff x="1345304" y="506851"/>
            <a:chExt cx="9511878" cy="13192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/>
            <a:srcRect l="54115" t="14479" r="4250" b="12370"/>
            <a:stretch/>
          </p:blipFill>
          <p:spPr>
            <a:xfrm>
              <a:off x="5397661" y="506851"/>
              <a:ext cx="1419828" cy="1319254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F67CCBF-6937-4CFC-9B2F-EAAABE4F58D5}"/>
                </a:ext>
              </a:extLst>
            </p:cNvPr>
            <p:cNvSpPr/>
            <p:nvPr/>
          </p:nvSpPr>
          <p:spPr>
            <a:xfrm>
              <a:off x="1345304" y="936398"/>
              <a:ext cx="951187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2400" dirty="0" err="1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Logliner</a:t>
              </a:r>
              <a:r>
                <a:rPr kumimoji="1" lang="en-US" altLang="zh-CN" sz="24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 model for </a:t>
              </a:r>
              <a:r>
                <a:rPr kumimoji="1" lang="en-US" altLang="zh-CN" sz="2400" dirty="0" err="1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exp_in_company</a:t>
              </a:r>
              <a:r>
                <a:rPr kumimoji="1" lang="pt-BR" altLang="zh-CN" sz="24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(E)</a:t>
              </a:r>
              <a:r>
                <a:rPr kumimoji="1" lang="en-US" altLang="zh-CN" sz="24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, </a:t>
              </a:r>
              <a:r>
                <a:rPr kumimoji="1" lang="en-US" altLang="zh-CN" sz="2400" dirty="0" err="1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number_project</a:t>
              </a:r>
              <a:r>
                <a:rPr kumimoji="1" lang="en-US" altLang="zh-CN" sz="24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(N) and left(L)</a:t>
              </a:r>
              <a:endParaRPr kumimoji="1" lang="zh-CN" altLang="en-US" sz="24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1C7A873-4792-4037-BE35-E67FD0D823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93957" y="2065915"/>
          <a:ext cx="8985046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7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7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7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2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17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</a:t>
                      </a:r>
                      <a:r>
                        <a:rPr lang="en-US" altLang="zh-CN" baseline="30000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r>
                        <a:rPr lang="en-US" altLang="zh-CN" baseline="30000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df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P-value(for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dirty="0"/>
                        <a:t>G</a:t>
                      </a:r>
                      <a:r>
                        <a:rPr lang="en-US" altLang="zh-CN" baseline="30000" dirty="0"/>
                        <a:t>2</a:t>
                      </a:r>
                      <a:r>
                        <a:rPr lang="zh-CN" altLang="en-US" baseline="0" dirty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(E,</a:t>
                      </a:r>
                      <a:r>
                        <a:rPr lang="en-US" altLang="zh-CN" baseline="0" dirty="0"/>
                        <a:t> N, L)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/>
                        <a:t>2136.514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altLang="zh-CN" dirty="0"/>
                        <a:t>1723.679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(LN,</a:t>
                      </a:r>
                      <a:r>
                        <a:rPr lang="en-US" altLang="zh-CN" baseline="0" dirty="0"/>
                        <a:t> 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altLang="zh-CN" dirty="0"/>
                        <a:t>510.3102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CN" dirty="0"/>
                        <a:t>459.8981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&lt;0.001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(LE</a:t>
                      </a:r>
                      <a:r>
                        <a:rPr lang="en-US" altLang="zh-CN" baseline="0" dirty="0"/>
                        <a:t>, 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/>
                        <a:t>1682.227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CN" dirty="0"/>
                        <a:t>1235.203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&lt;0.001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(EN,</a:t>
                      </a:r>
                      <a:r>
                        <a:rPr lang="en-US" altLang="zh-CN" baseline="0" dirty="0"/>
                        <a:t> L)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/>
                        <a:t>2120.257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/>
                        <a:t>1713.508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&lt;0.001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(LN,</a:t>
                      </a:r>
                      <a:r>
                        <a:rPr lang="en-US" altLang="zh-CN" baseline="0" dirty="0"/>
                        <a:t> LE)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CN" dirty="0"/>
                        <a:t>56.02369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CN" dirty="0"/>
                        <a:t>55.93226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CN" dirty="0"/>
                        <a:t>2.791036e-09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(EN,</a:t>
                      </a:r>
                      <a:r>
                        <a:rPr lang="en-US" altLang="zh-CN" baseline="0" dirty="0"/>
                        <a:t> LN)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dirty="0"/>
                        <a:t>494.0534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CN" dirty="0"/>
                        <a:t>444.7718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&lt;0.001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(EN,</a:t>
                      </a:r>
                      <a:r>
                        <a:rPr lang="en-US" altLang="zh-CN" baseline="0" dirty="0"/>
                        <a:t> LE)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altLang="zh-CN" dirty="0"/>
                        <a:t>1665.970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/>
                        <a:t>1238.152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&lt;0.001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(EN,</a:t>
                      </a:r>
                      <a:r>
                        <a:rPr lang="en-US" altLang="zh-CN" baseline="0" dirty="0"/>
                        <a:t> LN, LE)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/>
                        <a:t>30.24496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dirty="0"/>
                        <a:t>30.08973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dirty="0"/>
                        <a:t>4.363369e-06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en-US" altLang="zh-CN" baseline="0" dirty="0"/>
                        <a:t>LNE)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992258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E51E6DB0-D312-4C39-ADE1-1D98683CF5D4}"/>
              </a:ext>
            </a:extLst>
          </p:cNvPr>
          <p:cNvGrpSpPr/>
          <p:nvPr/>
        </p:nvGrpSpPr>
        <p:grpSpPr>
          <a:xfrm>
            <a:off x="1324283" y="124885"/>
            <a:ext cx="9564429" cy="1319254"/>
            <a:chOff x="1324283" y="506851"/>
            <a:chExt cx="9564429" cy="13192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/>
            <a:srcRect l="54115" t="14479" r="4250" b="12370"/>
            <a:stretch/>
          </p:blipFill>
          <p:spPr>
            <a:xfrm>
              <a:off x="5397661" y="506851"/>
              <a:ext cx="1419828" cy="1319254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F67CCBF-6937-4CFC-9B2F-EAAABE4F58D5}"/>
                </a:ext>
              </a:extLst>
            </p:cNvPr>
            <p:cNvSpPr/>
            <p:nvPr/>
          </p:nvSpPr>
          <p:spPr>
            <a:xfrm>
              <a:off x="1324283" y="936398"/>
              <a:ext cx="95644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2400" dirty="0" err="1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Logliner</a:t>
              </a:r>
              <a:r>
                <a:rPr kumimoji="1" lang="en-US" altLang="zh-CN" sz="24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 model for </a:t>
              </a:r>
              <a:r>
                <a:rPr kumimoji="1" lang="en-US" altLang="zh-CN" sz="2400" dirty="0" err="1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exp_in_company</a:t>
              </a:r>
              <a:r>
                <a:rPr kumimoji="1" lang="pt-BR" altLang="zh-CN" sz="24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(E)</a:t>
              </a:r>
              <a:r>
                <a:rPr kumimoji="1" lang="en-US" altLang="zh-CN" sz="24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, </a:t>
              </a:r>
              <a:r>
                <a:rPr kumimoji="1" lang="en-US" altLang="zh-CN" sz="2400" dirty="0" err="1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number_project</a:t>
              </a:r>
              <a:r>
                <a:rPr kumimoji="1" lang="en-US" altLang="zh-CN" sz="24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(N) and left(L)</a:t>
              </a:r>
              <a:endParaRPr kumimoji="1" lang="zh-CN" altLang="en-US" sz="24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9F1C9160-0114-4490-8D28-A275A48DE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79" y="1768687"/>
            <a:ext cx="7024264" cy="46021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14C201-992B-456B-BD01-5FD82829CC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268" y="1997173"/>
            <a:ext cx="6689696" cy="437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2124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E51E6DB0-D312-4C39-ADE1-1D98683CF5D4}"/>
              </a:ext>
            </a:extLst>
          </p:cNvPr>
          <p:cNvGrpSpPr/>
          <p:nvPr/>
        </p:nvGrpSpPr>
        <p:grpSpPr>
          <a:xfrm>
            <a:off x="557032" y="124885"/>
            <a:ext cx="11088432" cy="1319254"/>
            <a:chOff x="557032" y="506851"/>
            <a:chExt cx="11088432" cy="13192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/>
            <a:srcRect l="54115" t="14479" r="4250" b="12370"/>
            <a:stretch/>
          </p:blipFill>
          <p:spPr>
            <a:xfrm>
              <a:off x="5397661" y="506851"/>
              <a:ext cx="1419828" cy="1319254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F67CCBF-6937-4CFC-9B2F-EAAABE4F58D5}"/>
                </a:ext>
              </a:extLst>
            </p:cNvPr>
            <p:cNvSpPr/>
            <p:nvPr/>
          </p:nvSpPr>
          <p:spPr>
            <a:xfrm>
              <a:off x="557032" y="932235"/>
              <a:ext cx="110884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24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Logistic Regression model for </a:t>
              </a:r>
              <a:r>
                <a:rPr kumimoji="1" lang="en-US" altLang="zh-CN" sz="2400" dirty="0" err="1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exp_in_company</a:t>
              </a:r>
              <a:r>
                <a:rPr kumimoji="1" lang="pt-BR" altLang="zh-CN" sz="24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(E)</a:t>
              </a:r>
              <a:r>
                <a:rPr kumimoji="1" lang="en-US" altLang="zh-CN" sz="24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, </a:t>
              </a:r>
              <a:r>
                <a:rPr kumimoji="1" lang="en-US" altLang="zh-CN" sz="2400" dirty="0" err="1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number_project</a:t>
              </a:r>
              <a:r>
                <a:rPr kumimoji="1" lang="en-US" altLang="zh-CN" sz="2400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(N) and left(L)</a:t>
              </a:r>
              <a:endParaRPr kumimoji="1" lang="zh-CN" altLang="en-US" sz="2400" dirty="0">
                <a:solidFill>
                  <a:srgbClr val="00336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88D7BD5C-1AEC-9B4C-A9CE-0B6B43D3F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425" y="1559238"/>
            <a:ext cx="84963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9676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501CE5-355A-49C4-9E0B-A89779E99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15" t="14479" r="4250" b="12370"/>
          <a:stretch/>
        </p:blipFill>
        <p:spPr>
          <a:xfrm>
            <a:off x="5397661" y="124885"/>
            <a:ext cx="1419828" cy="131925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B123291-AC8E-4707-9885-268C0C7F455D}"/>
              </a:ext>
            </a:extLst>
          </p:cNvPr>
          <p:cNvSpPr txBox="1"/>
          <p:nvPr/>
        </p:nvSpPr>
        <p:spPr>
          <a:xfrm>
            <a:off x="3925650" y="553679"/>
            <a:ext cx="4340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of </a:t>
            </a:r>
            <a:r>
              <a:rPr kumimoji="1" lang="en-US" altLang="zh-CN" sz="24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contingency</a:t>
            </a:r>
            <a:r>
              <a:rPr kumimoji="1" lang="zh-CN" altLang="en-US" sz="24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0BE2CC2-0BB0-4A1C-83F8-EF1807CA1DAD}"/>
              </a:ext>
            </a:extLst>
          </p:cNvPr>
          <p:cNvGrpSpPr/>
          <p:nvPr/>
        </p:nvGrpSpPr>
        <p:grpSpPr>
          <a:xfrm>
            <a:off x="772225" y="1695492"/>
            <a:ext cx="10649863" cy="4734939"/>
            <a:chOff x="1066513" y="1278932"/>
            <a:chExt cx="10649863" cy="47349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9BF0A271-98FD-4C4F-B874-4775FEC531E8}"/>
                </a:ext>
              </a:extLst>
            </p:cNvPr>
            <p:cNvGrpSpPr/>
            <p:nvPr/>
          </p:nvGrpSpPr>
          <p:grpSpPr>
            <a:xfrm>
              <a:off x="2509104" y="1356724"/>
              <a:ext cx="7173789" cy="1116281"/>
              <a:chOff x="498763" y="3705101"/>
              <a:chExt cx="7173789" cy="111628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E995BBD6-4D66-4C3B-BE21-588E936549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536" t="-436" r="31097" b="95820"/>
              <a:stretch/>
            </p:blipFill>
            <p:spPr>
              <a:xfrm>
                <a:off x="5254283" y="3867217"/>
                <a:ext cx="1496291" cy="201879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2EAFEF30-5364-454C-8A7B-24C901127A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58" t="27152" r="13038" b="58458"/>
              <a:stretch/>
            </p:blipFill>
            <p:spPr>
              <a:xfrm>
                <a:off x="4956341" y="4191990"/>
                <a:ext cx="2716211" cy="629391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11FC96C9-0870-4B64-BF72-3F1BD5552D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01" t="71383" r="21386" b="14942"/>
              <a:stretch/>
            </p:blipFill>
            <p:spPr>
              <a:xfrm>
                <a:off x="498764" y="4191991"/>
                <a:ext cx="5023262" cy="629391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8BDC4B84-4CFA-4C1E-90CE-0988ACFF08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493" t="52558" r="17386" b="38057"/>
              <a:stretch/>
            </p:blipFill>
            <p:spPr>
              <a:xfrm>
                <a:off x="498763" y="3705101"/>
                <a:ext cx="5113761" cy="363995"/>
              </a:xfrm>
              <a:prstGeom prst="rect">
                <a:avLst/>
              </a:prstGeom>
            </p:spPr>
          </p:pic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69A17CD-1E56-41B5-A7B4-1629DF92AE40}"/>
                </a:ext>
              </a:extLst>
            </p:cNvPr>
            <p:cNvSpPr/>
            <p:nvPr/>
          </p:nvSpPr>
          <p:spPr>
            <a:xfrm>
              <a:off x="1066513" y="1278932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 err="1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Logliner</a:t>
              </a:r>
              <a:r>
                <a:rPr kumimoji="1" lang="zh-CN" altLang="en-US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：</a:t>
              </a:r>
              <a:endParaRPr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E9F57E3-84C4-48BF-829C-7A3F628A3247}"/>
                </a:ext>
              </a:extLst>
            </p:cNvPr>
            <p:cNvSpPr/>
            <p:nvPr/>
          </p:nvSpPr>
          <p:spPr>
            <a:xfrm>
              <a:off x="1066513" y="2585579"/>
              <a:ext cx="11977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Logistic</a:t>
              </a:r>
              <a:r>
                <a:rPr kumimoji="1" lang="zh-CN" altLang="en-US" dirty="0">
                  <a:solidFill>
                    <a:srgbClr val="003366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：</a:t>
              </a:r>
              <a:endParaRPr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CBD9D19-A3D0-44DF-AB60-F29A9CC44662}"/>
                </a:ext>
              </a:extLst>
            </p:cNvPr>
            <p:cNvSpPr txBox="1"/>
            <p:nvPr/>
          </p:nvSpPr>
          <p:spPr>
            <a:xfrm>
              <a:off x="1473148" y="4726403"/>
              <a:ext cx="10243228" cy="1287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kumimoji="1" lang="en-US" altLang="zh-CN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kumimoji="1" lang="zh-CN" altLang="en-US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</a:t>
              </a:r>
              <a:r>
                <a:rPr kumimoji="1" lang="zh-CN" altLang="en-US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kumimoji="1" lang="zh-CN" altLang="en-US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projection</a:t>
              </a:r>
              <a:r>
                <a:rPr kumimoji="1" lang="zh-CN" altLang="en-US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</a:t>
              </a:r>
              <a:r>
                <a:rPr kumimoji="1" lang="zh-CN" altLang="en-US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experience</a:t>
              </a:r>
              <a:r>
                <a:rPr kumimoji="1" lang="zh-CN" altLang="en-US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r>
                <a:rPr kumimoji="1" lang="zh-CN" altLang="en-US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company</a:t>
              </a:r>
              <a:r>
                <a:rPr kumimoji="1" lang="zh-CN" altLang="en-US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</a:t>
              </a:r>
              <a:r>
                <a:rPr kumimoji="1" lang="zh-CN" altLang="en-US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effect</a:t>
              </a:r>
              <a:r>
                <a:rPr kumimoji="1" lang="zh-CN" altLang="en-US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</a:t>
              </a:r>
              <a:r>
                <a:rPr kumimoji="1" lang="zh-CN" altLang="en-US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kumimoji="1" lang="zh-CN" altLang="en-US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variable</a:t>
              </a:r>
              <a:r>
                <a:rPr kumimoji="1" lang="zh-CN" altLang="en-US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kumimoji="1" lang="en-US" altLang="zh-CN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Employees generally left when they are overworked 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kumimoji="1" lang="en-US" altLang="zh-CN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Employees that had middle</a:t>
              </a:r>
              <a:r>
                <a:rPr kumimoji="1" lang="zh-CN" altLang="en-US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experience</a:t>
              </a:r>
              <a:r>
                <a:rPr kumimoji="1" lang="zh-CN" altLang="en-US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taken into consideration for high turnover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DAF831F4-021F-E442-9DBF-8FC6C5CC3E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7627" r="38945" b="36141"/>
          <a:stretch/>
        </p:blipFill>
        <p:spPr>
          <a:xfrm>
            <a:off x="2274144" y="3118333"/>
            <a:ext cx="5187418" cy="131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3194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6B94C9F-5AAC-4740-A883-AA5004D2C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15" t="14479" r="4250" b="12370"/>
          <a:stretch/>
        </p:blipFill>
        <p:spPr>
          <a:xfrm>
            <a:off x="5397661" y="124885"/>
            <a:ext cx="1419828" cy="131925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67BE4F5-EF1C-4D4A-B82A-22F5D57A3A09}"/>
              </a:ext>
            </a:extLst>
          </p:cNvPr>
          <p:cNvSpPr txBox="1"/>
          <p:nvPr/>
        </p:nvSpPr>
        <p:spPr>
          <a:xfrm>
            <a:off x="289342" y="4399315"/>
            <a:ext cx="11614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all of this information, we can know whose employees probably left: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Employees generally left when they are overworked 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Employees with lower satisfaction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was at risk of leaving the company 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Employees that had middle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be taken into consideration for high turnover rate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overtime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employees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odds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</a:p>
          <a:p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change,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coefficients</a:t>
            </a:r>
            <a:r>
              <a:rPr kumimoji="1" lang="zh-CN" altLang="en-US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-US" altLang="zh-CN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B7A94C-10A0-4295-909A-B93BF3369469}"/>
              </a:ext>
            </a:extLst>
          </p:cNvPr>
          <p:cNvSpPr txBox="1"/>
          <p:nvPr/>
        </p:nvSpPr>
        <p:spPr>
          <a:xfrm>
            <a:off x="-98181" y="482464"/>
            <a:ext cx="12388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kumimoji="1" lang="zh-CN" altLang="en-US" sz="24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ECDEAC-36A9-4847-9AF9-94492354E9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9" t="13640" r="36272" b="54023"/>
          <a:stretch/>
        </p:blipFill>
        <p:spPr>
          <a:xfrm>
            <a:off x="4276518" y="1798312"/>
            <a:ext cx="3647090" cy="22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05480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F2765FD-242E-4A45-9FF4-EE660BE63A13}"/>
              </a:ext>
            </a:extLst>
          </p:cNvPr>
          <p:cNvSpPr txBox="1"/>
          <p:nvPr/>
        </p:nvSpPr>
        <p:spPr>
          <a:xfrm>
            <a:off x="4109545" y="3013501"/>
            <a:ext cx="3972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!</a:t>
            </a:r>
            <a:endParaRPr lang="zh-CN" altLang="en-US" sz="48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13272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0D4E76D-DB45-4C26-B48E-0BA674143CF5}"/>
              </a:ext>
            </a:extLst>
          </p:cNvPr>
          <p:cNvSpPr/>
          <p:nvPr/>
        </p:nvSpPr>
        <p:spPr>
          <a:xfrm>
            <a:off x="10028861" y="3136612"/>
            <a:ext cx="2052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sz="32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otivation</a:t>
            </a:r>
            <a:endParaRPr lang="zh-CN" altLang="en-US" sz="3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43353C-DCA9-49FD-8DE1-7AD661C8078B}"/>
              </a:ext>
            </a:extLst>
          </p:cNvPr>
          <p:cNvSpPr txBox="1"/>
          <p:nvPr/>
        </p:nvSpPr>
        <p:spPr>
          <a:xfrm>
            <a:off x="721352" y="1776247"/>
            <a:ext cx="7262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example concerns a big company that wants to understand why some of their best and most experienced employees are leaving prematurely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4B34965-DFD4-4FFE-B522-82610BC7EBB9}"/>
              </a:ext>
            </a:extLst>
          </p:cNvPr>
          <p:cNvSpPr txBox="1"/>
          <p:nvPr/>
        </p:nvSpPr>
        <p:spPr>
          <a:xfrm>
            <a:off x="1267891" y="4164701"/>
            <a:ext cx="6138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why valuable employees leave</a:t>
            </a:r>
            <a:endParaRPr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1E9AB80-6849-41FF-A330-2E8F41BEE007}"/>
              </a:ext>
            </a:extLst>
          </p:cNvPr>
          <p:cNvSpPr txBox="1"/>
          <p:nvPr/>
        </p:nvSpPr>
        <p:spPr>
          <a:xfrm>
            <a:off x="1267891" y="4626366"/>
            <a:ext cx="5023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who will leave next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1963627-201F-4A8B-8190-81281EB388E1}"/>
              </a:ext>
            </a:extLst>
          </p:cNvPr>
          <p:cNvSpPr txBox="1"/>
          <p:nvPr/>
        </p:nvSpPr>
        <p:spPr>
          <a:xfrm>
            <a:off x="721352" y="3689065"/>
            <a:ext cx="2144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goals: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7668258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FBE94A-AB27-40ED-9ECB-9AB8C0B11315}"/>
              </a:ext>
            </a:extLst>
          </p:cNvPr>
          <p:cNvGrpSpPr/>
          <p:nvPr/>
        </p:nvGrpSpPr>
        <p:grpSpPr>
          <a:xfrm>
            <a:off x="1126460" y="2088277"/>
            <a:ext cx="2903315" cy="2693531"/>
            <a:chOff x="4665269" y="2082234"/>
            <a:chExt cx="2903315" cy="269353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l="54115" t="14479" r="4250" b="12370"/>
            <a:stretch/>
          </p:blipFill>
          <p:spPr>
            <a:xfrm>
              <a:off x="4669715" y="2082234"/>
              <a:ext cx="2898869" cy="2693531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FAAC03B-5EE8-4212-AC5C-7A7B66574C5C}"/>
                </a:ext>
              </a:extLst>
            </p:cNvPr>
            <p:cNvSpPr/>
            <p:nvPr/>
          </p:nvSpPr>
          <p:spPr>
            <a:xfrm>
              <a:off x="4665269" y="3160826"/>
              <a:ext cx="289886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</a:t>
              </a:r>
              <a:r>
                <a:rPr lang="en-US" altLang="zh-CN" sz="28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escription</a:t>
              </a:r>
              <a:endParaRPr lang="zh-CN" altLang="en-US" sz="28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B9A4C6C-9958-4CB8-9BEF-C7EAA61C4AC1}"/>
              </a:ext>
            </a:extLst>
          </p:cNvPr>
          <p:cNvGrpSpPr/>
          <p:nvPr/>
        </p:nvGrpSpPr>
        <p:grpSpPr>
          <a:xfrm>
            <a:off x="4948025" y="997252"/>
            <a:ext cx="8802699" cy="4269783"/>
            <a:chOff x="911225" y="556313"/>
            <a:chExt cx="8600637" cy="4269783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DCBE228-3F8C-4545-A0CC-9D4E6485C514}"/>
                </a:ext>
              </a:extLst>
            </p:cNvPr>
            <p:cNvSpPr txBox="1"/>
            <p:nvPr/>
          </p:nvSpPr>
          <p:spPr>
            <a:xfrm>
              <a:off x="911225" y="556313"/>
              <a:ext cx="442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Satisfaction_level</a:t>
              </a:r>
              <a:r>
                <a:rPr lang="en-US" altLang="zh-CN" sz="200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(continuous:[0,1])</a:t>
              </a:r>
              <a:endParaRPr lang="zh-CN" altLang="zh-CN" sz="20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DE76908-0DF8-4C52-86D1-14DE5F4B7439}"/>
                </a:ext>
              </a:extLst>
            </p:cNvPr>
            <p:cNvSpPr txBox="1"/>
            <p:nvPr/>
          </p:nvSpPr>
          <p:spPr>
            <a:xfrm>
              <a:off x="911225" y="969861"/>
              <a:ext cx="8600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Last_evaluation</a:t>
              </a:r>
              <a:r>
                <a:rPr lang="en-US" altLang="zh-CN" sz="200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(the time since the satisfaction evaluations)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601694C-353B-4239-98DB-31275C1158F5}"/>
                </a:ext>
              </a:extLst>
            </p:cNvPr>
            <p:cNvSpPr txBox="1"/>
            <p:nvPr/>
          </p:nvSpPr>
          <p:spPr>
            <a:xfrm>
              <a:off x="911225" y="1383409"/>
              <a:ext cx="3037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Monthly_working_hours</a:t>
              </a:r>
              <a:endParaRPr lang="en-US" altLang="zh-CN" sz="20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4D85D68-BB31-45EE-BDCA-FDCCCA70AD27}"/>
                </a:ext>
              </a:extLst>
            </p:cNvPr>
            <p:cNvSpPr txBox="1"/>
            <p:nvPr/>
          </p:nvSpPr>
          <p:spPr>
            <a:xfrm>
              <a:off x="911225" y="1946087"/>
              <a:ext cx="5339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Number_projects</a:t>
              </a:r>
              <a:r>
                <a:rPr lang="en-US" altLang="zh-CN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(how many be done)</a:t>
              </a:r>
              <a:endParaRPr lang="zh-CN" altLang="zh-CN" sz="2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FF53BB5-54B9-4889-B85D-9CB01205F725}"/>
                </a:ext>
              </a:extLst>
            </p:cNvPr>
            <p:cNvSpPr txBox="1"/>
            <p:nvPr/>
          </p:nvSpPr>
          <p:spPr>
            <a:xfrm>
              <a:off x="911225" y="2355971"/>
              <a:ext cx="61307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Exp_in_company</a:t>
              </a:r>
              <a:r>
                <a:rPr lang="en-US" altLang="zh-CN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(working time (unit: </a:t>
              </a:r>
              <a:r>
                <a:rPr lang="en-US" altLang="zh-CN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yr</a:t>
              </a:r>
              <a:r>
                <a:rPr lang="en-US" altLang="zh-CN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))</a:t>
              </a:r>
              <a:endParaRPr lang="zh-CN" altLang="zh-CN" sz="2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1C53891-7FB6-4774-92D4-770F057B20BE}"/>
                </a:ext>
              </a:extLst>
            </p:cNvPr>
            <p:cNvSpPr txBox="1"/>
            <p:nvPr/>
          </p:nvSpPr>
          <p:spPr>
            <a:xfrm>
              <a:off x="911225" y="2769272"/>
              <a:ext cx="2385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Work_accident</a:t>
              </a:r>
              <a:r>
                <a:rPr lang="en-US" altLang="zh-CN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(0,1)</a:t>
              </a:r>
              <a:endParaRPr lang="zh-CN" altLang="zh-CN" sz="2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B6FBA9A-A448-4D72-9CF5-F481A89E220B}"/>
                </a:ext>
              </a:extLst>
            </p:cNvPr>
            <p:cNvSpPr txBox="1"/>
            <p:nvPr/>
          </p:nvSpPr>
          <p:spPr>
            <a:xfrm>
              <a:off x="911225" y="3182573"/>
              <a:ext cx="35280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Promotion_last_5years (0,1)</a:t>
              </a:r>
              <a:endParaRPr lang="zh-CN" altLang="zh-CN" sz="2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2BD2019-D0DD-4C86-AFDF-1BB74655C6B6}"/>
                </a:ext>
              </a:extLst>
            </p:cNvPr>
            <p:cNvSpPr txBox="1"/>
            <p:nvPr/>
          </p:nvSpPr>
          <p:spPr>
            <a:xfrm>
              <a:off x="911225" y="3592268"/>
              <a:ext cx="62372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Role (which department they are in)</a:t>
              </a:r>
              <a:endParaRPr lang="zh-CN" altLang="zh-CN" sz="2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20597DC-214E-4B41-933C-92ACE4D36AC0}"/>
                </a:ext>
              </a:extLst>
            </p:cNvPr>
            <p:cNvSpPr txBox="1"/>
            <p:nvPr/>
          </p:nvSpPr>
          <p:spPr>
            <a:xfrm>
              <a:off x="911225" y="4009127"/>
              <a:ext cx="4698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Salary (the relative levels of the salary)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4A0A94C-DD39-4096-8CED-B13E12CC768E}"/>
                </a:ext>
              </a:extLst>
            </p:cNvPr>
            <p:cNvSpPr txBox="1"/>
            <p:nvPr/>
          </p:nvSpPr>
          <p:spPr>
            <a:xfrm>
              <a:off x="911225" y="4425986"/>
              <a:ext cx="1933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 (0,1)</a:t>
              </a:r>
              <a:endParaRPr lang="zh-CN" altLang="zh-CN" sz="2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6D8F5793-FB69-4CF5-8EB7-2987C5396FDA}"/>
              </a:ext>
            </a:extLst>
          </p:cNvPr>
          <p:cNvSpPr txBox="1"/>
          <p:nvPr/>
        </p:nvSpPr>
        <p:spPr>
          <a:xfrm>
            <a:off x="4953240" y="5486807"/>
            <a:ext cx="6544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 categorical variables, we transform them into factors before building the regression model</a:t>
            </a:r>
            <a:endParaRPr kumimoji="1" lang="zh-CN" altLang="en-US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3517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25370FDD-FCB5-4159-A1A4-8B27575C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775" y="1635361"/>
            <a:ext cx="6705600" cy="4877489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E51E6DB0-D312-4C39-ADE1-1D98683CF5D4}"/>
              </a:ext>
            </a:extLst>
          </p:cNvPr>
          <p:cNvGrpSpPr/>
          <p:nvPr/>
        </p:nvGrpSpPr>
        <p:grpSpPr>
          <a:xfrm>
            <a:off x="4083839" y="240632"/>
            <a:ext cx="4041590" cy="1319254"/>
            <a:chOff x="4083839" y="506851"/>
            <a:chExt cx="4041590" cy="13192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/>
            <a:srcRect l="54115" t="14479" r="4250" b="12370"/>
            <a:stretch/>
          </p:blipFill>
          <p:spPr>
            <a:xfrm>
              <a:off x="5397661" y="506851"/>
              <a:ext cx="1419828" cy="1319254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F67CCBF-6937-4CFC-9B2F-EAAABE4F58D5}"/>
                </a:ext>
              </a:extLst>
            </p:cNvPr>
            <p:cNvSpPr/>
            <p:nvPr/>
          </p:nvSpPr>
          <p:spPr>
            <a:xfrm>
              <a:off x="4083839" y="897239"/>
              <a:ext cx="40415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 of the dataset</a:t>
              </a:r>
              <a:endParaRPr lang="zh-CN" altLang="en-US" sz="28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959715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E51E6DB0-D312-4C39-ADE1-1D98683CF5D4}"/>
              </a:ext>
            </a:extLst>
          </p:cNvPr>
          <p:cNvGrpSpPr/>
          <p:nvPr/>
        </p:nvGrpSpPr>
        <p:grpSpPr>
          <a:xfrm>
            <a:off x="4488955" y="240632"/>
            <a:ext cx="3242936" cy="1319254"/>
            <a:chOff x="4488955" y="506851"/>
            <a:chExt cx="3242936" cy="13192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l="54115" t="14479" r="4250" b="12370"/>
            <a:stretch/>
          </p:blipFill>
          <p:spPr>
            <a:xfrm>
              <a:off x="5397661" y="506851"/>
              <a:ext cx="1419828" cy="1319254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F67CCBF-6937-4CFC-9B2F-EAAABE4F58D5}"/>
                </a:ext>
              </a:extLst>
            </p:cNvPr>
            <p:cNvSpPr/>
            <p:nvPr/>
          </p:nvSpPr>
          <p:spPr>
            <a:xfrm>
              <a:off x="4488955" y="897239"/>
              <a:ext cx="324293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Statistical overview</a:t>
              </a:r>
              <a:endParaRPr lang="zh-CN" altLang="en-US" sz="28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Picture 5" descr="CDA_Project_0513_V2.pdf - Adobe Reader">
            <a:extLst>
              <a:ext uri="{FF2B5EF4-FFF2-40B4-BE49-F238E27FC236}">
                <a16:creationId xmlns:a16="http://schemas.microsoft.com/office/drawing/2014/main" id="{71CFF07A-7C46-46EA-B910-08520F0EA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3" t="44460" r="34405" b="24871"/>
          <a:stretch/>
        </p:blipFill>
        <p:spPr>
          <a:xfrm>
            <a:off x="2881610" y="1950274"/>
            <a:ext cx="6451929" cy="25908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8C88F1F-49FB-4C6D-8914-4A9E33E76965}"/>
              </a:ext>
            </a:extLst>
          </p:cNvPr>
          <p:cNvSpPr txBox="1"/>
          <p:nvPr/>
        </p:nvSpPr>
        <p:spPr>
          <a:xfrm>
            <a:off x="2881610" y="5023413"/>
            <a:ext cx="64519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distribution of the data is imbalance: the majority of employees(over 75%) stayed while only a small part of them left</a:t>
            </a:r>
            <a:endParaRPr lang="zh-CN" altLang="en-US" sz="20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20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41679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E51E6DB0-D312-4C39-ADE1-1D98683CF5D4}"/>
              </a:ext>
            </a:extLst>
          </p:cNvPr>
          <p:cNvGrpSpPr/>
          <p:nvPr/>
        </p:nvGrpSpPr>
        <p:grpSpPr>
          <a:xfrm>
            <a:off x="634592" y="2222340"/>
            <a:ext cx="2999865" cy="2421545"/>
            <a:chOff x="5310760" y="506850"/>
            <a:chExt cx="2999865" cy="242154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l="54115" t="14479" r="4250" b="12370"/>
            <a:stretch/>
          </p:blipFill>
          <p:spPr>
            <a:xfrm>
              <a:off x="5513409" y="506850"/>
              <a:ext cx="2606153" cy="2421545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F67CCBF-6937-4CFC-9B2F-EAAABE4F58D5}"/>
                </a:ext>
              </a:extLst>
            </p:cNvPr>
            <p:cNvSpPr/>
            <p:nvPr/>
          </p:nvSpPr>
          <p:spPr>
            <a:xfrm>
              <a:off x="5310760" y="1456012"/>
              <a:ext cx="29998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visualization</a:t>
              </a:r>
              <a:endParaRPr lang="zh-CN" altLang="en-US" sz="28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CCDB1C95-7DE1-4F3F-94A2-A99889950305}"/>
              </a:ext>
            </a:extLst>
          </p:cNvPr>
          <p:cNvSpPr/>
          <p:nvPr/>
        </p:nvSpPr>
        <p:spPr>
          <a:xfrm>
            <a:off x="4267017" y="613457"/>
            <a:ext cx="3128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Turnover V.S. Satisfaction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B5B067F-2E44-402C-A3C1-694619295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047" y="1251868"/>
            <a:ext cx="4109977" cy="38348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5A88308-4F45-4709-9D90-0FAFCA93E6A4}"/>
              </a:ext>
            </a:extLst>
          </p:cNvPr>
          <p:cNvSpPr txBox="1"/>
          <p:nvPr/>
        </p:nvSpPr>
        <p:spPr>
          <a:xfrm>
            <a:off x="4278592" y="5237171"/>
            <a:ext cx="7556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Tri-modal distribution for employees who left:</a:t>
            </a:r>
          </a:p>
          <a:p>
            <a:r>
              <a:rPr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Employees who had really low satisfaction levels (0.2 or less) , who had low satisfaction levels (0.3~0.5)  and had really high satisfaction levels (0.7 or more) left the company more </a:t>
            </a:r>
          </a:p>
        </p:txBody>
      </p:sp>
    </p:spTree>
    <p:extLst>
      <p:ext uri="{BB962C8B-B14F-4D97-AF65-F5344CB8AC3E}">
        <p14:creationId xmlns:p14="http://schemas.microsoft.com/office/powerpoint/2010/main" val="95609015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E51E6DB0-D312-4C39-ADE1-1D98683CF5D4}"/>
              </a:ext>
            </a:extLst>
          </p:cNvPr>
          <p:cNvGrpSpPr/>
          <p:nvPr/>
        </p:nvGrpSpPr>
        <p:grpSpPr>
          <a:xfrm>
            <a:off x="634592" y="2222340"/>
            <a:ext cx="2999865" cy="2421545"/>
            <a:chOff x="5310760" y="506850"/>
            <a:chExt cx="2999865" cy="242154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l="54115" t="14479" r="4250" b="12370"/>
            <a:stretch/>
          </p:blipFill>
          <p:spPr>
            <a:xfrm>
              <a:off x="5513409" y="506850"/>
              <a:ext cx="2606153" cy="2421545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F67CCBF-6937-4CFC-9B2F-EAAABE4F58D5}"/>
                </a:ext>
              </a:extLst>
            </p:cNvPr>
            <p:cNvSpPr/>
            <p:nvPr/>
          </p:nvSpPr>
          <p:spPr>
            <a:xfrm>
              <a:off x="5310760" y="1456012"/>
              <a:ext cx="29998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0033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visualization</a:t>
              </a:r>
              <a:endParaRPr lang="zh-CN" altLang="en-US" sz="28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CCDB1C95-7DE1-4F3F-94A2-A99889950305}"/>
              </a:ext>
            </a:extLst>
          </p:cNvPr>
          <p:cNvSpPr/>
          <p:nvPr/>
        </p:nvSpPr>
        <p:spPr>
          <a:xfrm>
            <a:off x="4267017" y="613457"/>
            <a:ext cx="44625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Turnover V.S. Average</a:t>
            </a:r>
            <a:r>
              <a:rPr kumimoji="1" lang="zh-CN" altLang="en-US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</a:t>
            </a:r>
            <a:r>
              <a:rPr kumimoji="1" lang="zh-CN" altLang="en-US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Hours</a:t>
            </a:r>
            <a:endParaRPr kumimoji="1" lang="zh-CN" altLang="en-US" sz="20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A88308-4F45-4709-9D90-0FAFCA93E6A4}"/>
              </a:ext>
            </a:extLst>
          </p:cNvPr>
          <p:cNvSpPr txBox="1"/>
          <p:nvPr/>
        </p:nvSpPr>
        <p:spPr>
          <a:xfrm>
            <a:off x="4267017" y="5610166"/>
            <a:ext cx="7556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Bi-modal distribution for employees who left:</a:t>
            </a:r>
          </a:p>
          <a:p>
            <a:r>
              <a:rPr lang="en-US" altLang="zh-CN" sz="2000" dirty="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Employees who left generally were underworked or overworked</a:t>
            </a:r>
            <a:endParaRPr lang="zh-CN" altLang="en-US" sz="2000" dirty="0">
              <a:solidFill>
                <a:srgbClr val="00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C2ABA4E-F589-41B6-88B8-EAE02A35A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25" y="1571927"/>
            <a:ext cx="3949700" cy="368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5927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清风素材 https://12sc.taobao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633</TotalTime>
  <Words>1101</Words>
  <Application>Microsoft Office PowerPoint</Application>
  <PresentationFormat>宽屏</PresentationFormat>
  <Paragraphs>212</Paragraphs>
  <Slides>37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等线</vt:lpstr>
      <vt:lpstr>Arial</vt:lpstr>
      <vt:lpstr>Cambria Math</vt:lpstr>
      <vt:lpstr>Segoe UI</vt:lpstr>
      <vt:lpstr>Segoe UI Light</vt:lpstr>
      <vt:lpstr>Times New Roman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</dc:creator>
  <cp:lastModifiedBy>asus</cp:lastModifiedBy>
  <cp:revision>40</cp:revision>
  <dcterms:created xsi:type="dcterms:W3CDTF">2015-08-18T02:51:41Z</dcterms:created>
  <dcterms:modified xsi:type="dcterms:W3CDTF">2019-05-19T13:56:50Z</dcterms:modified>
  <cp:contentStatus>12sc.taobao.com</cp:contentStatus>
</cp:coreProperties>
</file>